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notesMasterIdLst>
    <p:notesMasterId r:id="rId22"/>
  </p:notesMasterIdLst>
  <p:handoutMasterIdLst>
    <p:handoutMasterId r:id="rId23"/>
  </p:handoutMasterIdLst>
  <p:sldIdLst>
    <p:sldId id="280" r:id="rId2"/>
    <p:sldId id="295" r:id="rId3"/>
    <p:sldId id="283" r:id="rId4"/>
    <p:sldId id="286" r:id="rId5"/>
    <p:sldId id="288" r:id="rId6"/>
    <p:sldId id="308" r:id="rId7"/>
    <p:sldId id="309" r:id="rId8"/>
    <p:sldId id="310" r:id="rId9"/>
    <p:sldId id="289" r:id="rId10"/>
    <p:sldId id="291" r:id="rId11"/>
    <p:sldId id="302" r:id="rId12"/>
    <p:sldId id="306" r:id="rId13"/>
    <p:sldId id="307" r:id="rId14"/>
    <p:sldId id="259" r:id="rId15"/>
    <p:sldId id="268" r:id="rId16"/>
    <p:sldId id="314" r:id="rId17"/>
    <p:sldId id="278" r:id="rId18"/>
    <p:sldId id="297" r:id="rId19"/>
    <p:sldId id="299" r:id="rId20"/>
    <p:sldId id="312"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1EB2"/>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32787"/>
    <p:restoredTop sz="90929"/>
  </p:normalViewPr>
  <p:slideViewPr>
    <p:cSldViewPr>
      <p:cViewPr varScale="1">
        <p:scale>
          <a:sx n="63" d="100"/>
          <a:sy n="63" d="100"/>
        </p:scale>
        <p:origin x="-25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DF71F5-B704-462C-A75B-66F76FCBB018}" type="doc">
      <dgm:prSet loTypeId="urn:microsoft.com/office/officeart/2005/8/layout/vList2" loCatId="list" qsTypeId="urn:microsoft.com/office/officeart/2005/8/quickstyle/3d1" qsCatId="3D" csTypeId="urn:microsoft.com/office/officeart/2005/8/colors/accent3_5" csCatId="accent3" phldr="1"/>
      <dgm:spPr/>
      <dgm:t>
        <a:bodyPr/>
        <a:lstStyle/>
        <a:p>
          <a:endParaRPr lang="en-US"/>
        </a:p>
      </dgm:t>
    </dgm:pt>
    <dgm:pt modelId="{1C61383C-6D79-4C42-9241-0F28CBB5ED33}">
      <dgm:prSet phldrT="[Text]" custT="1"/>
      <dgm:spPr/>
      <dgm:t>
        <a:bodyPr/>
        <a:lstStyle/>
        <a:p>
          <a:pPr algn="just"/>
          <a:r>
            <a:rPr lang="en-US" sz="2800" dirty="0" smtClean="0"/>
            <a:t>Ensuring political, </a:t>
          </a:r>
          <a:r>
            <a:rPr lang="en-US" sz="2800" dirty="0" err="1" smtClean="0"/>
            <a:t>sociocultural</a:t>
          </a:r>
          <a:r>
            <a:rPr lang="en-US" sz="2800" dirty="0" smtClean="0"/>
            <a:t> and economic security amongst its citizenry so that “national allegiance takes precedence over all other claims which may be made upon them when they are confronted by alternative choices of allegiance …”  (Emerson, 1960:  97) </a:t>
          </a:r>
          <a:endParaRPr lang="en-US" sz="2800" dirty="0"/>
        </a:p>
      </dgm:t>
    </dgm:pt>
    <dgm:pt modelId="{B3C239EB-2540-4BC9-8F1C-83435F7E091C}" type="parTrans" cxnId="{34A1E557-0BA0-497B-9D2D-7F78C0413593}">
      <dgm:prSet/>
      <dgm:spPr/>
      <dgm:t>
        <a:bodyPr/>
        <a:lstStyle/>
        <a:p>
          <a:endParaRPr lang="en-US"/>
        </a:p>
      </dgm:t>
    </dgm:pt>
    <dgm:pt modelId="{3501D1DE-AADC-4D45-BE17-ACCB5EFFBFB3}" type="sibTrans" cxnId="{34A1E557-0BA0-497B-9D2D-7F78C0413593}">
      <dgm:prSet/>
      <dgm:spPr/>
      <dgm:t>
        <a:bodyPr/>
        <a:lstStyle/>
        <a:p>
          <a:endParaRPr lang="en-US"/>
        </a:p>
      </dgm:t>
    </dgm:pt>
    <dgm:pt modelId="{B342DF52-BF9E-46B7-84E6-BE47D4C26A67}">
      <dgm:prSet phldrT="[Text]" phldr="1"/>
      <dgm:spPr/>
      <dgm:t>
        <a:bodyPr/>
        <a:lstStyle/>
        <a:p>
          <a:endParaRPr lang="en-US" dirty="0"/>
        </a:p>
      </dgm:t>
    </dgm:pt>
    <dgm:pt modelId="{474C4BD1-79FC-4314-B2AA-8E6A9F946393}" type="parTrans" cxnId="{ED0708C3-FAAD-4E4E-B2DD-F996914A865A}">
      <dgm:prSet/>
      <dgm:spPr/>
      <dgm:t>
        <a:bodyPr/>
        <a:lstStyle/>
        <a:p>
          <a:endParaRPr lang="en-US"/>
        </a:p>
      </dgm:t>
    </dgm:pt>
    <dgm:pt modelId="{13903B14-720B-45E2-AD04-121D871168E1}" type="sibTrans" cxnId="{ED0708C3-FAAD-4E4E-B2DD-F996914A865A}">
      <dgm:prSet/>
      <dgm:spPr/>
      <dgm:t>
        <a:bodyPr/>
        <a:lstStyle/>
        <a:p>
          <a:endParaRPr lang="en-US"/>
        </a:p>
      </dgm:t>
    </dgm:pt>
    <dgm:pt modelId="{6E16A423-67F9-4DDB-BD87-8CBB4541B9E7}" type="pres">
      <dgm:prSet presAssocID="{C8DF71F5-B704-462C-A75B-66F76FCBB018}" presName="linear" presStyleCnt="0">
        <dgm:presLayoutVars>
          <dgm:animLvl val="lvl"/>
          <dgm:resizeHandles val="exact"/>
        </dgm:presLayoutVars>
      </dgm:prSet>
      <dgm:spPr/>
      <dgm:t>
        <a:bodyPr/>
        <a:lstStyle/>
        <a:p>
          <a:endParaRPr lang="en-US"/>
        </a:p>
      </dgm:t>
    </dgm:pt>
    <dgm:pt modelId="{4FD49276-A672-4B11-9ED8-412DF751EDA0}" type="pres">
      <dgm:prSet presAssocID="{1C61383C-6D79-4C42-9241-0F28CBB5ED33}" presName="parentText" presStyleLbl="node1" presStyleIdx="0" presStyleCnt="1" custScaleY="139524" custLinFactNeighborY="15534">
        <dgm:presLayoutVars>
          <dgm:chMax val="0"/>
          <dgm:bulletEnabled val="1"/>
        </dgm:presLayoutVars>
      </dgm:prSet>
      <dgm:spPr/>
      <dgm:t>
        <a:bodyPr/>
        <a:lstStyle/>
        <a:p>
          <a:endParaRPr lang="en-US"/>
        </a:p>
      </dgm:t>
    </dgm:pt>
    <dgm:pt modelId="{7A2FA75F-2EB9-4FF5-910F-C7D0FC5E586D}" type="pres">
      <dgm:prSet presAssocID="{1C61383C-6D79-4C42-9241-0F28CBB5ED33}" presName="childText" presStyleLbl="revTx" presStyleIdx="0" presStyleCnt="1">
        <dgm:presLayoutVars>
          <dgm:bulletEnabled val="1"/>
        </dgm:presLayoutVars>
      </dgm:prSet>
      <dgm:spPr/>
      <dgm:t>
        <a:bodyPr/>
        <a:lstStyle/>
        <a:p>
          <a:endParaRPr lang="en-US"/>
        </a:p>
      </dgm:t>
    </dgm:pt>
  </dgm:ptLst>
  <dgm:cxnLst>
    <dgm:cxn modelId="{4DBA1ECD-273F-46B2-B64D-C863D1C2AE92}" type="presOf" srcId="{C8DF71F5-B704-462C-A75B-66F76FCBB018}" destId="{6E16A423-67F9-4DDB-BD87-8CBB4541B9E7}" srcOrd="0" destOrd="0" presId="urn:microsoft.com/office/officeart/2005/8/layout/vList2"/>
    <dgm:cxn modelId="{5716B615-71CE-4A09-B9E2-CC8CC2065E35}" type="presOf" srcId="{1C61383C-6D79-4C42-9241-0F28CBB5ED33}" destId="{4FD49276-A672-4B11-9ED8-412DF751EDA0}" srcOrd="0" destOrd="0" presId="urn:microsoft.com/office/officeart/2005/8/layout/vList2"/>
    <dgm:cxn modelId="{ED0708C3-FAAD-4E4E-B2DD-F996914A865A}" srcId="{1C61383C-6D79-4C42-9241-0F28CBB5ED33}" destId="{B342DF52-BF9E-46B7-84E6-BE47D4C26A67}" srcOrd="0" destOrd="0" parTransId="{474C4BD1-79FC-4314-B2AA-8E6A9F946393}" sibTransId="{13903B14-720B-45E2-AD04-121D871168E1}"/>
    <dgm:cxn modelId="{B65F0F43-5532-443D-9127-D4C3BF58EDB2}" type="presOf" srcId="{B342DF52-BF9E-46B7-84E6-BE47D4C26A67}" destId="{7A2FA75F-2EB9-4FF5-910F-C7D0FC5E586D}" srcOrd="0" destOrd="0" presId="urn:microsoft.com/office/officeart/2005/8/layout/vList2"/>
    <dgm:cxn modelId="{34A1E557-0BA0-497B-9D2D-7F78C0413593}" srcId="{C8DF71F5-B704-462C-A75B-66F76FCBB018}" destId="{1C61383C-6D79-4C42-9241-0F28CBB5ED33}" srcOrd="0" destOrd="0" parTransId="{B3C239EB-2540-4BC9-8F1C-83435F7E091C}" sibTransId="{3501D1DE-AADC-4D45-BE17-ACCB5EFFBFB3}"/>
    <dgm:cxn modelId="{BAA518FB-4887-499E-9FB2-48EC76300299}" type="presParOf" srcId="{6E16A423-67F9-4DDB-BD87-8CBB4541B9E7}" destId="{4FD49276-A672-4B11-9ED8-412DF751EDA0}" srcOrd="0" destOrd="0" presId="urn:microsoft.com/office/officeart/2005/8/layout/vList2"/>
    <dgm:cxn modelId="{B4DD58DF-110B-4941-AB94-156B542F09A0}" type="presParOf" srcId="{6E16A423-67F9-4DDB-BD87-8CBB4541B9E7}" destId="{7A2FA75F-2EB9-4FF5-910F-C7D0FC5E586D}" srcOrd="1"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07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307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07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A433F445-5B95-4F73-9C4E-CD3DE9E7866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1C682B3C-BA45-4912-890B-32041B1A397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New Roman" pitchFamily="18" charset="0"/>
                <a:ea typeface="+mn-ea"/>
                <a:cs typeface="+mn-cs"/>
              </a:rPr>
              <a:t>it is language that enables a person to be culturally ethnically rooted and yet to reach out communicatively at a national level - it provides the bridge between the “segmental attachment” and the “civil ties of the nation.” (Das Gupta, 1968: 19).  </a:t>
            </a:r>
          </a:p>
          <a:p>
            <a:endParaRPr lang="en-US" dirty="0"/>
          </a:p>
        </p:txBody>
      </p:sp>
      <p:sp>
        <p:nvSpPr>
          <p:cNvPr id="4" name="Slide Number Placeholder 3"/>
          <p:cNvSpPr>
            <a:spLocks noGrp="1"/>
          </p:cNvSpPr>
          <p:nvPr>
            <p:ph type="sldNum" sz="quarter" idx="10"/>
          </p:nvPr>
        </p:nvSpPr>
        <p:spPr/>
        <p:txBody>
          <a:bodyPr/>
          <a:lstStyle/>
          <a:p>
            <a:pPr>
              <a:defRPr/>
            </a:pPr>
            <a:fld id="{1C682B3C-BA45-4912-890B-32041B1A3979}" type="slidenum">
              <a:rPr lang="en-US" smtClean="0"/>
              <a:pPr>
                <a:defRPr/>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Bahasa</a:t>
            </a:r>
            <a:r>
              <a:rPr lang="en-US" dirty="0" smtClean="0"/>
              <a:t> Malaysia</a:t>
            </a:r>
            <a:r>
              <a:rPr lang="en-US" baseline="0" dirty="0" smtClean="0"/>
              <a:t> – instituted as the national language of the nation.  This made it the language of education and the language of administration.</a:t>
            </a:r>
          </a:p>
          <a:p>
            <a:endParaRPr lang="en-US" baseline="0" dirty="0" smtClean="0"/>
          </a:p>
          <a:p>
            <a:r>
              <a:rPr lang="en-US" baseline="0" dirty="0" smtClean="0"/>
              <a:t>After 30 years:  Malaysia faced the challenges of </a:t>
            </a:r>
            <a:r>
              <a:rPr lang="en-US" baseline="0" dirty="0" err="1" smtClean="0"/>
              <a:t>interntionalization</a:t>
            </a:r>
            <a:r>
              <a:rPr lang="en-US" baseline="0" dirty="0" smtClean="0"/>
              <a:t> by re-instituting English as the language of instruction for </a:t>
            </a:r>
            <a:r>
              <a:rPr lang="en-US" baseline="0" dirty="0" err="1" smtClean="0"/>
              <a:t>maths</a:t>
            </a:r>
            <a:r>
              <a:rPr lang="en-US" baseline="0" dirty="0" smtClean="0"/>
              <a:t> and science and in universities, for science and technology disciplines.</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1C682B3C-BA45-4912-890B-32041B1A3979}" type="slidenum">
              <a:rPr lang="en-US" smtClean="0"/>
              <a:pPr>
                <a:defRPr/>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Universiti</a:t>
            </a:r>
            <a:r>
              <a:rPr lang="en-US" dirty="0" smtClean="0"/>
              <a:t> </a:t>
            </a:r>
            <a:r>
              <a:rPr lang="en-US" dirty="0" err="1" smtClean="0"/>
              <a:t>Kebangsaan</a:t>
            </a:r>
            <a:r>
              <a:rPr lang="en-US" baseline="0" dirty="0" smtClean="0"/>
              <a:t> Malaysia</a:t>
            </a:r>
            <a:endParaRPr lang="en-US" dirty="0"/>
          </a:p>
        </p:txBody>
      </p:sp>
      <p:sp>
        <p:nvSpPr>
          <p:cNvPr id="4" name="Slide Number Placeholder 3"/>
          <p:cNvSpPr>
            <a:spLocks noGrp="1"/>
          </p:cNvSpPr>
          <p:nvPr>
            <p:ph type="sldNum" sz="quarter" idx="10"/>
          </p:nvPr>
        </p:nvSpPr>
        <p:spPr/>
        <p:txBody>
          <a:bodyPr/>
          <a:lstStyle/>
          <a:p>
            <a:pPr>
              <a:defRPr/>
            </a:pPr>
            <a:fld id="{1C682B3C-BA45-4912-890B-32041B1A3979}" type="slidenum">
              <a:rPr lang="en-US" smtClean="0"/>
              <a:pPr>
                <a:defRPr/>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1C682B3C-BA45-4912-890B-32041B1A3979}" type="slidenum">
              <a:rPr lang="en-US" smtClean="0"/>
              <a:pPr>
                <a:defRPr/>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r>
              <a:rPr lang="en-US" smtClean="0"/>
              <a:t>saran/ukm/malaysia</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CB5D31A0-8D34-40C2-B56C-C509163DC756}" type="slidenum">
              <a:rPr lang="en-US" smtClean="0"/>
              <a:pPr>
                <a:defRPr/>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saran/ukm/malaysia</a:t>
            </a:r>
            <a:endParaRPr lang="en-US"/>
          </a:p>
        </p:txBody>
      </p:sp>
      <p:sp>
        <p:nvSpPr>
          <p:cNvPr id="6" name="Slide Number Placeholder 5"/>
          <p:cNvSpPr>
            <a:spLocks noGrp="1"/>
          </p:cNvSpPr>
          <p:nvPr>
            <p:ph type="sldNum" sz="quarter" idx="12"/>
          </p:nvPr>
        </p:nvSpPr>
        <p:spPr/>
        <p:txBody>
          <a:bodyPr/>
          <a:lstStyle/>
          <a:p>
            <a:pPr>
              <a:defRPr/>
            </a:pPr>
            <a:fld id="{7DECDEB7-D413-4DFF-88B4-2522DAF8348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pPr>
              <a:defRPr/>
            </a:pPr>
            <a:fld id="{6207D2A7-FD93-4E40-9846-C3F7C9C3AC14}" type="slidenum">
              <a:rPr lang="en-US" smtClean="0"/>
              <a:pPr>
                <a:defRPr/>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saran/ukm/malaysia</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saran/ukm/malaysia</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pPr>
              <a:defRPr/>
            </a:pPr>
            <a:fld id="{06DA6860-D93A-44F4-AE56-481E9D639CB5}" type="slidenum">
              <a:rPr lang="en-US" smtClean="0"/>
              <a:pPr>
                <a:defRPr/>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r>
              <a:rPr lang="en-US" smtClean="0"/>
              <a:t>saran/ukm/malaysia</a:t>
            </a: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2A79DCB6-0BF6-44C1-A7B0-5770E845725C}" type="slidenum">
              <a:rPr lang="en-US" smtClean="0"/>
              <a:pPr>
                <a:defRPr/>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saran/ukm/malaysia</a:t>
            </a:r>
            <a:endParaRPr lang="en-US"/>
          </a:p>
        </p:txBody>
      </p:sp>
      <p:sp>
        <p:nvSpPr>
          <p:cNvPr id="7" name="Slide Number Placeholder 6"/>
          <p:cNvSpPr>
            <a:spLocks noGrp="1"/>
          </p:cNvSpPr>
          <p:nvPr>
            <p:ph type="sldNum" sz="quarter" idx="12"/>
          </p:nvPr>
        </p:nvSpPr>
        <p:spPr/>
        <p:txBody>
          <a:bodyPr/>
          <a:lstStyle/>
          <a:p>
            <a:pPr>
              <a:defRPr/>
            </a:pPr>
            <a:fld id="{48CCE8EA-1FCD-4960-94C0-A9642DC7FA4B}" type="slidenum">
              <a:rPr lang="en-US" smtClean="0"/>
              <a:pPr>
                <a:defRPr/>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r>
              <a:rPr lang="en-US" smtClean="0"/>
              <a:t>saran/ukm/malaysia</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3830CF96-26D9-4FEC-9488-A69170282208}" type="slidenum">
              <a:rPr lang="en-US" smtClean="0"/>
              <a:pPr>
                <a:defRPr/>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saran/ukm/malaysia</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pPr>
              <a:defRPr/>
            </a:pPr>
            <a:fld id="{D992A1A4-FD41-4B7D-B045-4C79DB4C1B26}"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r>
              <a:rPr lang="en-US" smtClean="0"/>
              <a:t>saran/ukm/malaysia</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158247AB-5444-410A-B989-4EFDB282D04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EB5F19A1-7BCA-43D9-9884-BCF33A3BE38D}" type="slidenum">
              <a:rPr lang="en-US" smtClean="0"/>
              <a:pPr>
                <a:defRPr/>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r>
              <a:rPr lang="en-US" smtClean="0"/>
              <a:t>saran/ukm/malaysia</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pPr>
              <a:defRPr/>
            </a:pPr>
            <a:fld id="{31F82F09-4033-42D7-A3A3-4239D4EFA343}" type="slidenum">
              <a:rPr lang="en-US" smtClean="0"/>
              <a:pPr>
                <a:defRPr/>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r>
              <a:rPr lang="en-US" smtClean="0"/>
              <a:t>saran/ukm/malaysia</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r>
              <a:rPr lang="en-US" smtClean="0"/>
              <a:t>saran/ukm/malaysia</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32A1784A-7EDC-4904-A9FD-425317FEE8A9}" type="slidenum">
              <a:rPr lang="en-US" smtClean="0"/>
              <a:pPr>
                <a:defRPr/>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farm4.static.flickr.com/3149/3110471290_de532eaa3e.jpg?v=0"/>
          <p:cNvPicPr>
            <a:picLocks noChangeAspect="1" noChangeArrowheads="1"/>
          </p:cNvPicPr>
          <p:nvPr/>
        </p:nvPicPr>
        <p:blipFill>
          <a:blip r:embed="rId2"/>
          <a:srcRect/>
          <a:stretch>
            <a:fillRect/>
          </a:stretch>
        </p:blipFill>
        <p:spPr bwMode="auto">
          <a:xfrm>
            <a:off x="1981200" y="1524000"/>
            <a:ext cx="5486400" cy="3982064"/>
          </a:xfrm>
          <a:prstGeom prst="ellipse">
            <a:avLst/>
          </a:prstGeom>
          <a:ln>
            <a:noFill/>
          </a:ln>
          <a:effectLst>
            <a:softEdge rad="635000"/>
          </a:effectLst>
        </p:spPr>
      </p:pic>
      <p:sp>
        <p:nvSpPr>
          <p:cNvPr id="23555" name="Rectangle 3"/>
          <p:cNvSpPr>
            <a:spLocks noChangeArrowheads="1"/>
          </p:cNvSpPr>
          <p:nvPr/>
        </p:nvSpPr>
        <p:spPr bwMode="auto">
          <a:xfrm>
            <a:off x="0" y="0"/>
            <a:ext cx="9144000" cy="6247864"/>
          </a:xfrm>
          <a:prstGeom prst="rect">
            <a:avLst/>
          </a:prstGeom>
          <a:gradFill flip="none" rotWithShape="1">
            <a:gsLst>
              <a:gs pos="3000">
                <a:srgbClr val="002060">
                  <a:alpha val="0"/>
                </a:srgbClr>
              </a:gs>
              <a:gs pos="80000">
                <a:schemeClr val="dk1">
                  <a:shade val="93000"/>
                  <a:satMod val="130000"/>
                </a:schemeClr>
              </a:gs>
              <a:gs pos="100000">
                <a:schemeClr val="dk1">
                  <a:shade val="94000"/>
                  <a:satMod val="135000"/>
                </a:schemeClr>
              </a:gs>
            </a:gsLst>
            <a:path path="shape">
              <a:fillToRect l="50000" t="50000" r="50000" b="50000"/>
            </a:path>
            <a:tileRect/>
          </a:gradFill>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fr-FR" altLang="zh-CN" sz="2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fr-FR" altLang="zh-CN" sz="2800"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CRITICAL CONSIDERATIONS OF </a:t>
            </a: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fr-FR" altLang="zh-CN" sz="2800"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ETHNIC AND NATIONAL IDENTITIES IN THE MULTICULTURAL GLOBAL WORLD</a:t>
            </a: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sv-SE" altLang="zh-CN"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sv-SE" altLang="zh-CN"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sv-SE" altLang="zh-CN"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Saran Kaur Gill</a:t>
            </a:r>
            <a:endParaRPr kumimoji="0" lang="en-US" altLang="zh-CN" b="1" i="0" u="none" strike="noStrike" normalizeH="0" baseline="0" dirty="0" smtClean="0">
              <a:ln w="11430"/>
              <a:solidFill>
                <a:srgbClr val="FFFF00"/>
              </a:solidFill>
              <a:effectLst>
                <a:outerShdw blurRad="50800" dist="39000" dir="5460000" algn="tl">
                  <a:srgbClr val="000000">
                    <a:alpha val="38000"/>
                  </a:srgbClr>
                </a:outerShdw>
              </a:effectLst>
              <a:latin typeface="Tahoma"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Universiti Kebangsaan </a:t>
            </a: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Malaysia</a:t>
            </a: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lang="sv-SE" altLang="zh-CN" b="1" dirty="0" smtClean="0">
              <a:ln w="11430"/>
              <a:solidFill>
                <a:srgbClr val="FFFF00"/>
              </a:solidFill>
              <a:effectLst>
                <a:outerShdw blurRad="50800" dist="39000" dir="5460000" algn="tl">
                  <a:srgbClr val="000000">
                    <a:alpha val="38000"/>
                  </a:srgbClr>
                </a:outerShdw>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cs typeface="Arial" pitchFamily="34" charset="0"/>
              </a:rPr>
              <a:t>Solls</a:t>
            </a:r>
            <a:r>
              <a:rPr kumimoji="0" lang="sv-SE" altLang="zh-CN" b="1" i="0" u="none" strike="noStrike" normalizeH="0" dirty="0" smtClean="0">
                <a:ln w="11430"/>
                <a:solidFill>
                  <a:srgbClr val="FFFF00"/>
                </a:solidFill>
                <a:effectLst>
                  <a:outerShdw blurRad="50800" dist="39000" dir="5460000" algn="tl">
                    <a:srgbClr val="000000">
                      <a:alpha val="38000"/>
                    </a:srgbClr>
                  </a:outerShdw>
                </a:effectLst>
                <a:latin typeface="Arial" pitchFamily="34" charset="0"/>
                <a:cs typeface="Arial" pitchFamily="34" charset="0"/>
              </a:rPr>
              <a:t> Intec ’09</a:t>
            </a:r>
            <a:endParaRPr kumimoji="0" lang="en-US" altLang="zh-CN" b="1" i="0" u="none" strike="noStrike" normalizeH="0" baseline="0" dirty="0" smtClean="0">
              <a:ln w="11430"/>
              <a:solidFill>
                <a:srgbClr val="FFFF00"/>
              </a:solidFill>
              <a:effectLst>
                <a:outerShdw blurRad="50800" dist="39000" dir="5460000" algn="tl">
                  <a:srgbClr val="000000">
                    <a:alpha val="38000"/>
                  </a:srgbClr>
                </a:outerShdw>
              </a:effectLst>
              <a:latin typeface="Tahoma"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5-6 May</a:t>
            </a:r>
            <a:r>
              <a:rPr kumimoji="0" lang="sv-SE" altLang="zh-CN" b="1" i="0" u="none" strike="noStrike" normalizeH="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 </a:t>
            </a:r>
            <a:r>
              <a:rPr kumimoji="0" lang="sv-SE" altLang="zh-CN" b="1" i="0" u="none" strike="noStrike" normalizeH="0" baseline="0" dirty="0" smtClean="0">
                <a:ln w="11430"/>
                <a:solidFill>
                  <a:srgbClr val="FFFF00"/>
                </a:solidFill>
                <a:effectLst>
                  <a:outerShdw blurRad="50800" dist="39000" dir="5460000" algn="tl">
                    <a:srgbClr val="000000">
                      <a:alpha val="38000"/>
                    </a:srgbClr>
                  </a:outerShdw>
                </a:effectLst>
                <a:latin typeface="Arial" pitchFamily="34" charset="0"/>
                <a:ea typeface="SimSun"/>
                <a:cs typeface="Arial" pitchFamily="34" charset="0"/>
              </a:rPr>
              <a:t>2009</a:t>
            </a: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en-US" altLang="zh-CN"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ahoma"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60363" algn="l"/>
              </a:tabLst>
            </a:pPr>
            <a:endParaRPr kumimoji="0" lang="en-US" altLang="zh-CN" sz="1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ChangeArrowheads="1"/>
          </p:cNvSpPr>
          <p:nvPr/>
        </p:nvSpPr>
        <p:spPr bwMode="auto">
          <a:xfrm>
            <a:off x="990600" y="838200"/>
            <a:ext cx="7696200" cy="470898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algn="just"/>
            <a:r>
              <a:rPr lang="en-US" sz="3000" dirty="0" smtClean="0"/>
              <a:t> “advocates </a:t>
            </a:r>
            <a:r>
              <a:rPr lang="en-US" sz="3000" dirty="0"/>
              <a:t>for minority language equality … (who) speak in the language of justice, </a:t>
            </a:r>
            <a:endParaRPr lang="en-US" sz="3000" dirty="0" smtClean="0"/>
          </a:p>
          <a:p>
            <a:pPr algn="just"/>
            <a:r>
              <a:rPr lang="en-US" sz="3000" dirty="0" smtClean="0"/>
              <a:t>while </a:t>
            </a:r>
            <a:r>
              <a:rPr lang="en-US" sz="3000" dirty="0"/>
              <a:t>proponents of national unity speak in terms of national good.” </a:t>
            </a:r>
            <a:endParaRPr lang="en-US" sz="3000" dirty="0" smtClean="0"/>
          </a:p>
          <a:p>
            <a:pPr algn="just"/>
            <a:endParaRPr lang="en-US" sz="3000" dirty="0" smtClean="0"/>
          </a:p>
          <a:p>
            <a:pPr algn="just"/>
            <a:r>
              <a:rPr lang="en-US" sz="3000" dirty="0" smtClean="0"/>
              <a:t>“Its </a:t>
            </a:r>
            <a:r>
              <a:rPr lang="en-US" sz="3000" dirty="0"/>
              <a:t>partisans often appear to be speaking past each other – participating in parallel discourse – rather than to each other, seemingly motivated by differing concerns.”  </a:t>
            </a:r>
            <a:r>
              <a:rPr lang="en-US" sz="3000" dirty="0" smtClean="0"/>
              <a:t>(Schmidt, 2000</a:t>
            </a:r>
            <a:r>
              <a:rPr lang="en-US" sz="3000" dirty="0"/>
              <a:t>:  42</a:t>
            </a:r>
            <a:r>
              <a:rPr lang="en-US" sz="3000" dirty="0" smtClean="0"/>
              <a:t>)</a:t>
            </a:r>
            <a:endParaRPr lang="en-US"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TextBox 2"/>
          <p:cNvSpPr txBox="1"/>
          <p:nvPr/>
        </p:nvSpPr>
        <p:spPr>
          <a:xfrm>
            <a:off x="685800" y="2362200"/>
            <a:ext cx="7620000" cy="1569660"/>
          </a:xfrm>
          <a:prstGeom prst="rect">
            <a:avLst/>
          </a:prstGeom>
          <a:noFill/>
        </p:spPr>
        <p:txBody>
          <a:bodyPr wrap="square" rtlCol="0">
            <a:spAutoFit/>
          </a:bodyPr>
          <a:lstStyle/>
          <a:p>
            <a:pPr algn="ctr"/>
            <a:r>
              <a:rPr lang="en-US" sz="3200" dirty="0" smtClean="0">
                <a:solidFill>
                  <a:srgbClr val="002060"/>
                </a:solidFill>
                <a:latin typeface="+mj-lt"/>
              </a:rPr>
              <a:t>The sustenance  of</a:t>
            </a:r>
          </a:p>
          <a:p>
            <a:pPr algn="ctr"/>
            <a:r>
              <a:rPr lang="en-US" sz="3200" dirty="0" err="1" smtClean="0">
                <a:solidFill>
                  <a:srgbClr val="002060"/>
                </a:solidFill>
                <a:latin typeface="+mj-lt"/>
              </a:rPr>
              <a:t>ethnocultural</a:t>
            </a:r>
            <a:r>
              <a:rPr lang="en-US" sz="3200" dirty="0" smtClean="0">
                <a:solidFill>
                  <a:srgbClr val="002060"/>
                </a:solidFill>
                <a:latin typeface="+mj-lt"/>
              </a:rPr>
              <a:t> and national identities in </a:t>
            </a:r>
          </a:p>
          <a:p>
            <a:pPr algn="ctr"/>
            <a:r>
              <a:rPr lang="en-US" sz="3200" dirty="0" smtClean="0">
                <a:solidFill>
                  <a:srgbClr val="002060"/>
                </a:solidFill>
                <a:latin typeface="+mj-lt"/>
              </a:rPr>
              <a:t>our globalised multicultural societies</a:t>
            </a:r>
            <a:r>
              <a:rPr lang="en-US" sz="2000" dirty="0" smtClean="0">
                <a:solidFill>
                  <a:srgbClr val="002060"/>
                </a:solidFill>
                <a:latin typeface="+mj-lt"/>
              </a:rPr>
              <a:t>. </a:t>
            </a:r>
            <a:endParaRPr lang="en-US" sz="2000" dirty="0">
              <a:solidFill>
                <a:srgbClr val="002060"/>
              </a:solidFill>
              <a:latin typeface="+mj-lt"/>
            </a:endParaRPr>
          </a:p>
        </p:txBody>
      </p:sp>
      <p:sp>
        <p:nvSpPr>
          <p:cNvPr id="4" name="TextBox 3"/>
          <p:cNvSpPr txBox="1"/>
          <p:nvPr/>
        </p:nvSpPr>
        <p:spPr>
          <a:xfrm>
            <a:off x="0" y="304801"/>
            <a:ext cx="8915400" cy="146193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endParaRPr lang="en-US" sz="3200" dirty="0" smtClean="0">
              <a:solidFill>
                <a:schemeClr val="bg1"/>
              </a:solidFill>
              <a:latin typeface="+mj-lt"/>
            </a:endParaRPr>
          </a:p>
          <a:p>
            <a:pPr algn="ctr"/>
            <a:r>
              <a:rPr lang="en-US" sz="3200" dirty="0" smtClean="0">
                <a:solidFill>
                  <a:schemeClr val="bg1"/>
                </a:solidFill>
                <a:latin typeface="+mj-lt"/>
              </a:rPr>
              <a:t>Major Challenge of the 21</a:t>
            </a:r>
            <a:r>
              <a:rPr lang="en-US" sz="3200" baseline="30000" dirty="0" smtClean="0">
                <a:solidFill>
                  <a:schemeClr val="bg1"/>
                </a:solidFill>
                <a:latin typeface="+mj-lt"/>
              </a:rPr>
              <a:t>st</a:t>
            </a:r>
            <a:r>
              <a:rPr lang="en-US" sz="3200" dirty="0" smtClean="0">
                <a:solidFill>
                  <a:schemeClr val="bg1"/>
                </a:solidFill>
                <a:latin typeface="+mj-lt"/>
              </a:rPr>
              <a:t> Century</a:t>
            </a:r>
            <a:endParaRPr lang="en-US" sz="1050" dirty="0" smtClean="0">
              <a:solidFill>
                <a:schemeClr val="bg1"/>
              </a:solidFill>
              <a:latin typeface="+mj-lt"/>
            </a:endParaRPr>
          </a:p>
          <a:p>
            <a:pPr algn="ctr"/>
            <a:endParaRPr lang="en-US" sz="1200" dirty="0" smtClean="0">
              <a:solidFill>
                <a:schemeClr val="bg1"/>
              </a:solidFill>
              <a:latin typeface="+mj-lt"/>
            </a:endParaRPr>
          </a:p>
          <a:p>
            <a:pPr algn="ctr"/>
            <a:endParaRPr lang="en-US" sz="1000" dirty="0">
              <a:solidFill>
                <a:schemeClr val="bg1"/>
              </a:solidFill>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Rectangle 2"/>
          <p:cNvSpPr/>
          <p:nvPr/>
        </p:nvSpPr>
        <p:spPr>
          <a:xfrm>
            <a:off x="838200" y="1295400"/>
            <a:ext cx="7467600" cy="4154984"/>
          </a:xfrm>
          <a:prstGeom prst="rect">
            <a:avLst/>
          </a:prstGeom>
        </p:spPr>
        <p:txBody>
          <a:bodyPr wrap="square">
            <a:spAutoFit/>
          </a:bodyPr>
          <a:lstStyle/>
          <a:p>
            <a:pPr algn="just"/>
            <a:r>
              <a:rPr lang="fr-FR" sz="2400" dirty="0" smtClean="0">
                <a:solidFill>
                  <a:srgbClr val="002060"/>
                </a:solidFill>
                <a:latin typeface="+mj-lt"/>
              </a:rPr>
              <a:t>“You are </a:t>
            </a:r>
            <a:r>
              <a:rPr lang="fr-FR" sz="2400" dirty="0" err="1" smtClean="0">
                <a:solidFill>
                  <a:srgbClr val="002060"/>
                </a:solidFill>
                <a:latin typeface="+mj-lt"/>
              </a:rPr>
              <a:t>born</a:t>
            </a:r>
            <a:r>
              <a:rPr lang="fr-FR" sz="2400" dirty="0" smtClean="0">
                <a:solidFill>
                  <a:srgbClr val="002060"/>
                </a:solidFill>
                <a:latin typeface="+mj-lt"/>
              </a:rPr>
              <a:t> </a:t>
            </a:r>
            <a:r>
              <a:rPr lang="fr-FR" sz="2400" dirty="0" err="1" smtClean="0">
                <a:solidFill>
                  <a:srgbClr val="002060"/>
                </a:solidFill>
                <a:latin typeface="+mj-lt"/>
              </a:rPr>
              <a:t>into</a:t>
            </a:r>
            <a:r>
              <a:rPr lang="fr-FR" sz="2400" dirty="0" smtClean="0">
                <a:solidFill>
                  <a:srgbClr val="002060"/>
                </a:solidFill>
                <a:latin typeface="+mj-lt"/>
              </a:rPr>
              <a:t> a </a:t>
            </a:r>
            <a:r>
              <a:rPr lang="fr-FR" sz="2400" dirty="0" err="1" smtClean="0">
                <a:solidFill>
                  <a:srgbClr val="002060"/>
                </a:solidFill>
                <a:latin typeface="+mj-lt"/>
              </a:rPr>
              <a:t>specific</a:t>
            </a:r>
            <a:r>
              <a:rPr lang="fr-FR" sz="2400" dirty="0" smtClean="0">
                <a:solidFill>
                  <a:srgbClr val="002060"/>
                </a:solidFill>
                <a:latin typeface="+mj-lt"/>
              </a:rPr>
              <a:t> </a:t>
            </a:r>
            <a:r>
              <a:rPr lang="fr-FR" sz="2400" dirty="0" err="1" smtClean="0">
                <a:solidFill>
                  <a:srgbClr val="002060"/>
                </a:solidFill>
                <a:latin typeface="+mj-lt"/>
              </a:rPr>
              <a:t>ethnic</a:t>
            </a:r>
            <a:r>
              <a:rPr lang="fr-FR" sz="2400" dirty="0" smtClean="0">
                <a:solidFill>
                  <a:srgbClr val="002060"/>
                </a:solidFill>
                <a:latin typeface="+mj-lt"/>
              </a:rPr>
              <a:t> group, and </a:t>
            </a:r>
            <a:r>
              <a:rPr lang="fr-FR" sz="2400" dirty="0" err="1" smtClean="0">
                <a:solidFill>
                  <a:srgbClr val="002060"/>
                </a:solidFill>
                <a:latin typeface="+mj-lt"/>
              </a:rPr>
              <a:t>this</a:t>
            </a:r>
            <a:r>
              <a:rPr lang="fr-FR" sz="2400" dirty="0" smtClean="0">
                <a:solidFill>
                  <a:srgbClr val="002060"/>
                </a:solidFill>
                <a:latin typeface="+mj-lt"/>
              </a:rPr>
              <a:t> </a:t>
            </a:r>
            <a:r>
              <a:rPr lang="fr-FR" sz="2400" dirty="0" err="1" smtClean="0">
                <a:solidFill>
                  <a:srgbClr val="002060"/>
                </a:solidFill>
                <a:latin typeface="+mj-lt"/>
              </a:rPr>
              <a:t>circumstance</a:t>
            </a:r>
            <a:r>
              <a:rPr lang="fr-FR" sz="2400" dirty="0" smtClean="0">
                <a:solidFill>
                  <a:srgbClr val="002060"/>
                </a:solidFill>
                <a:latin typeface="+mj-lt"/>
              </a:rPr>
              <a:t> </a:t>
            </a:r>
            <a:r>
              <a:rPr lang="fr-FR" sz="2400" dirty="0" err="1" smtClean="0">
                <a:solidFill>
                  <a:srgbClr val="002060"/>
                </a:solidFill>
                <a:latin typeface="+mj-lt"/>
              </a:rPr>
              <a:t>decides</a:t>
            </a:r>
            <a:r>
              <a:rPr lang="fr-FR" sz="2400" dirty="0" smtClean="0">
                <a:solidFill>
                  <a:srgbClr val="002060"/>
                </a:solidFill>
                <a:latin typeface="+mj-lt"/>
              </a:rPr>
              <a:t> </a:t>
            </a:r>
            <a:r>
              <a:rPr lang="fr-FR" sz="2400" dirty="0" err="1" smtClean="0">
                <a:solidFill>
                  <a:srgbClr val="002060"/>
                </a:solidFill>
                <a:latin typeface="+mj-lt"/>
              </a:rPr>
              <a:t>what</a:t>
            </a:r>
            <a:r>
              <a:rPr lang="fr-FR" sz="2400" dirty="0" smtClean="0">
                <a:solidFill>
                  <a:srgbClr val="002060"/>
                </a:solidFill>
                <a:latin typeface="+mj-lt"/>
              </a:rPr>
              <a:t>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mother</a:t>
            </a:r>
            <a:r>
              <a:rPr lang="fr-FR" sz="2400" dirty="0" smtClean="0">
                <a:solidFill>
                  <a:srgbClr val="002060"/>
                </a:solidFill>
                <a:latin typeface="+mj-lt"/>
              </a:rPr>
              <a:t> </a:t>
            </a:r>
            <a:r>
              <a:rPr lang="fr-FR" sz="2400" dirty="0" err="1" smtClean="0">
                <a:solidFill>
                  <a:srgbClr val="002060"/>
                </a:solidFill>
                <a:latin typeface="+mj-lt"/>
              </a:rPr>
              <a:t>tongue</a:t>
            </a:r>
            <a:r>
              <a:rPr lang="fr-FR" sz="2400" dirty="0" smtClean="0">
                <a:solidFill>
                  <a:srgbClr val="002060"/>
                </a:solidFill>
                <a:latin typeface="+mj-lt"/>
              </a:rPr>
              <a:t> … </a:t>
            </a:r>
            <a:r>
              <a:rPr lang="fr-FR" sz="2400" dirty="0" err="1" smtClean="0">
                <a:solidFill>
                  <a:srgbClr val="002060"/>
                </a:solidFill>
                <a:latin typeface="+mj-lt"/>
              </a:rPr>
              <a:t>will</a:t>
            </a:r>
            <a:r>
              <a:rPr lang="fr-FR" sz="2400" dirty="0" smtClean="0">
                <a:solidFill>
                  <a:srgbClr val="002060"/>
                </a:solidFill>
                <a:latin typeface="+mj-lt"/>
              </a:rPr>
              <a:t> </a:t>
            </a:r>
            <a:r>
              <a:rPr lang="fr-FR" sz="2400" dirty="0" err="1" smtClean="0">
                <a:solidFill>
                  <a:srgbClr val="002060"/>
                </a:solidFill>
                <a:latin typeface="+mj-lt"/>
              </a:rPr>
              <a:t>initially</a:t>
            </a:r>
            <a:r>
              <a:rPr lang="fr-FR" sz="2400" dirty="0" smtClean="0">
                <a:solidFill>
                  <a:srgbClr val="002060"/>
                </a:solidFill>
                <a:latin typeface="+mj-lt"/>
              </a:rPr>
              <a:t> </a:t>
            </a:r>
            <a:r>
              <a:rPr lang="fr-FR" sz="2400" dirty="0" err="1" smtClean="0">
                <a:solidFill>
                  <a:srgbClr val="002060"/>
                </a:solidFill>
                <a:latin typeface="+mj-lt"/>
              </a:rPr>
              <a:t>be</a:t>
            </a:r>
            <a:r>
              <a:rPr lang="fr-FR" sz="2400" dirty="0" smtClean="0">
                <a:solidFill>
                  <a:srgbClr val="002060"/>
                </a:solidFill>
                <a:latin typeface="+mj-lt"/>
              </a:rPr>
              <a:t>.  But </a:t>
            </a:r>
            <a:r>
              <a:rPr lang="fr-FR" sz="2400" dirty="0" err="1" smtClean="0">
                <a:solidFill>
                  <a:srgbClr val="002060"/>
                </a:solidFill>
                <a:latin typeface="+mj-lt"/>
              </a:rPr>
              <a:t>what</a:t>
            </a:r>
            <a:r>
              <a:rPr lang="fr-FR" sz="2400" dirty="0" smtClean="0">
                <a:solidFill>
                  <a:srgbClr val="002060"/>
                </a:solidFill>
                <a:latin typeface="+mj-lt"/>
              </a:rPr>
              <a:t> </a:t>
            </a:r>
            <a:r>
              <a:rPr lang="fr-FR" sz="2400" dirty="0" err="1" smtClean="0">
                <a:solidFill>
                  <a:srgbClr val="002060"/>
                </a:solidFill>
                <a:latin typeface="+mj-lt"/>
              </a:rPr>
              <a:t>happens</a:t>
            </a:r>
            <a:r>
              <a:rPr lang="fr-FR" sz="2400" dirty="0" smtClean="0">
                <a:solidFill>
                  <a:srgbClr val="002060"/>
                </a:solidFill>
                <a:latin typeface="+mj-lt"/>
              </a:rPr>
              <a:t> </a:t>
            </a:r>
            <a:r>
              <a:rPr lang="fr-FR" sz="2400" dirty="0" err="1" smtClean="0">
                <a:solidFill>
                  <a:srgbClr val="002060"/>
                </a:solidFill>
                <a:latin typeface="+mj-lt"/>
              </a:rPr>
              <a:t>later</a:t>
            </a:r>
            <a:r>
              <a:rPr lang="fr-FR" sz="2400" dirty="0" smtClean="0">
                <a:solidFill>
                  <a:srgbClr val="002060"/>
                </a:solidFill>
                <a:latin typeface="+mj-lt"/>
              </a:rPr>
              <a:t> to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ethnicity</a:t>
            </a:r>
            <a:r>
              <a:rPr lang="fr-FR" sz="2400" dirty="0" smtClean="0">
                <a:solidFill>
                  <a:srgbClr val="002060"/>
                </a:solidFill>
                <a:latin typeface="+mj-lt"/>
              </a:rPr>
              <a:t>,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identity</a:t>
            </a:r>
            <a:r>
              <a:rPr lang="fr-FR" sz="2400" dirty="0" smtClean="0">
                <a:solidFill>
                  <a:srgbClr val="002060"/>
                </a:solidFill>
                <a:latin typeface="+mj-lt"/>
              </a:rPr>
              <a:t>, and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language</a:t>
            </a:r>
            <a:r>
              <a:rPr lang="fr-FR" sz="2400" dirty="0" smtClean="0">
                <a:solidFill>
                  <a:srgbClr val="002060"/>
                </a:solidFill>
                <a:latin typeface="+mj-lt"/>
              </a:rPr>
              <a:t> (s) and how </a:t>
            </a:r>
            <a:r>
              <a:rPr lang="fr-FR" sz="2400" dirty="0" err="1" smtClean="0">
                <a:solidFill>
                  <a:srgbClr val="002060"/>
                </a:solidFill>
                <a:latin typeface="+mj-lt"/>
              </a:rPr>
              <a:t>they</a:t>
            </a:r>
            <a:r>
              <a:rPr lang="fr-FR" sz="2400" dirty="0" smtClean="0">
                <a:solidFill>
                  <a:srgbClr val="002060"/>
                </a:solidFill>
                <a:latin typeface="+mj-lt"/>
              </a:rPr>
              <a:t> are </a:t>
            </a:r>
            <a:r>
              <a:rPr lang="fr-FR" sz="2400" dirty="0" err="1" smtClean="0">
                <a:solidFill>
                  <a:srgbClr val="002060"/>
                </a:solidFill>
                <a:latin typeface="+mj-lt"/>
              </a:rPr>
              <a:t>shaped</a:t>
            </a:r>
            <a:r>
              <a:rPr lang="fr-FR" sz="2400" dirty="0" smtClean="0">
                <a:solidFill>
                  <a:srgbClr val="002060"/>
                </a:solidFill>
                <a:latin typeface="+mj-lt"/>
              </a:rPr>
              <a:t> and </a:t>
            </a:r>
            <a:r>
              <a:rPr lang="fr-FR" sz="2400" dirty="0" err="1" smtClean="0">
                <a:solidFill>
                  <a:srgbClr val="002060"/>
                </a:solidFill>
                <a:latin typeface="+mj-lt"/>
              </a:rPr>
              <a:t>actualized</a:t>
            </a:r>
            <a:r>
              <a:rPr lang="fr-FR" sz="2400" dirty="0" smtClean="0">
                <a:solidFill>
                  <a:srgbClr val="002060"/>
                </a:solidFill>
                <a:latin typeface="+mj-lt"/>
              </a:rPr>
              <a:t> </a:t>
            </a:r>
            <a:r>
              <a:rPr lang="fr-FR" sz="2400" dirty="0" err="1" smtClean="0">
                <a:solidFill>
                  <a:srgbClr val="002060"/>
                </a:solidFill>
                <a:latin typeface="+mj-lt"/>
              </a:rPr>
              <a:t>is</a:t>
            </a:r>
            <a:r>
              <a:rPr lang="fr-FR" sz="2400" dirty="0" smtClean="0">
                <a:solidFill>
                  <a:srgbClr val="002060"/>
                </a:solidFill>
                <a:latin typeface="+mj-lt"/>
              </a:rPr>
              <a:t> </a:t>
            </a:r>
            <a:r>
              <a:rPr lang="fr-FR" sz="2400" dirty="0" err="1" smtClean="0">
                <a:solidFill>
                  <a:srgbClr val="002060"/>
                </a:solidFill>
                <a:latin typeface="+mj-lt"/>
              </a:rPr>
              <a:t>influenced</a:t>
            </a:r>
            <a:r>
              <a:rPr lang="fr-FR" sz="2400" dirty="0" smtClean="0">
                <a:solidFill>
                  <a:srgbClr val="002060"/>
                </a:solidFill>
                <a:latin typeface="+mj-lt"/>
              </a:rPr>
              <a:t> by </a:t>
            </a:r>
            <a:r>
              <a:rPr lang="fr-FR" sz="2400" dirty="0" err="1" smtClean="0">
                <a:solidFill>
                  <a:srgbClr val="002060"/>
                </a:solidFill>
                <a:latin typeface="+mj-lt"/>
              </a:rPr>
              <a:t>economic</a:t>
            </a:r>
            <a:r>
              <a:rPr lang="fr-FR" sz="2400" dirty="0" smtClean="0">
                <a:solidFill>
                  <a:srgbClr val="002060"/>
                </a:solidFill>
                <a:latin typeface="+mj-lt"/>
              </a:rPr>
              <a:t> and </a:t>
            </a:r>
            <a:r>
              <a:rPr lang="fr-FR" sz="2400" dirty="0" err="1" smtClean="0">
                <a:solidFill>
                  <a:srgbClr val="002060"/>
                </a:solidFill>
                <a:latin typeface="+mj-lt"/>
              </a:rPr>
              <a:t>political</a:t>
            </a:r>
            <a:r>
              <a:rPr lang="fr-FR" sz="2400" dirty="0" smtClean="0">
                <a:solidFill>
                  <a:srgbClr val="002060"/>
                </a:solidFill>
                <a:latin typeface="+mj-lt"/>
              </a:rPr>
              <a:t> </a:t>
            </a:r>
            <a:r>
              <a:rPr lang="fr-FR" sz="2400" dirty="0" err="1" smtClean="0">
                <a:solidFill>
                  <a:srgbClr val="002060"/>
                </a:solidFill>
                <a:latin typeface="+mj-lt"/>
              </a:rPr>
              <a:t>concerns</a:t>
            </a:r>
            <a:r>
              <a:rPr lang="fr-FR" sz="2400" dirty="0" smtClean="0">
                <a:solidFill>
                  <a:srgbClr val="002060"/>
                </a:solidFill>
                <a:latin typeface="+mj-lt"/>
              </a:rPr>
              <a:t> and by </a:t>
            </a:r>
            <a:r>
              <a:rPr lang="fr-FR" sz="2400" dirty="0" err="1" smtClean="0">
                <a:solidFill>
                  <a:srgbClr val="002060"/>
                </a:solidFill>
                <a:latin typeface="+mj-lt"/>
              </a:rPr>
              <a:t>your</a:t>
            </a:r>
            <a:r>
              <a:rPr lang="fr-FR" sz="2400" dirty="0" smtClean="0">
                <a:solidFill>
                  <a:srgbClr val="002060"/>
                </a:solidFill>
                <a:latin typeface="+mj-lt"/>
              </a:rPr>
              <a:t> social </a:t>
            </a:r>
            <a:r>
              <a:rPr lang="fr-FR" sz="2400" dirty="0" err="1" smtClean="0">
                <a:solidFill>
                  <a:srgbClr val="002060"/>
                </a:solidFill>
                <a:latin typeface="+mj-lt"/>
              </a:rPr>
              <a:t>circumstances</a:t>
            </a:r>
            <a:r>
              <a:rPr lang="fr-FR" sz="2400" dirty="0" smtClean="0">
                <a:solidFill>
                  <a:srgbClr val="002060"/>
                </a:solidFill>
                <a:latin typeface="+mj-lt"/>
              </a:rPr>
              <a:t> and </a:t>
            </a:r>
            <a:r>
              <a:rPr lang="fr-FR" sz="2400" dirty="0" err="1" smtClean="0">
                <a:solidFill>
                  <a:srgbClr val="002060"/>
                </a:solidFill>
                <a:latin typeface="+mj-lt"/>
              </a:rPr>
              <a:t>later</a:t>
            </a:r>
            <a:r>
              <a:rPr lang="fr-FR" sz="2400" dirty="0" smtClean="0">
                <a:solidFill>
                  <a:srgbClr val="002060"/>
                </a:solidFill>
                <a:latin typeface="+mj-lt"/>
              </a:rPr>
              <a:t> life.  </a:t>
            </a:r>
            <a:r>
              <a:rPr lang="fr-FR" sz="2400" dirty="0" err="1" smtClean="0">
                <a:solidFill>
                  <a:srgbClr val="002060"/>
                </a:solidFill>
                <a:latin typeface="+mj-lt"/>
              </a:rPr>
              <a:t>These</a:t>
            </a:r>
            <a:r>
              <a:rPr lang="fr-FR" sz="2400" dirty="0" smtClean="0">
                <a:solidFill>
                  <a:srgbClr val="002060"/>
                </a:solidFill>
                <a:latin typeface="+mj-lt"/>
              </a:rPr>
              <a:t> </a:t>
            </a:r>
            <a:r>
              <a:rPr lang="fr-FR" sz="2400" dirty="0" err="1" smtClean="0">
                <a:solidFill>
                  <a:srgbClr val="002060"/>
                </a:solidFill>
                <a:latin typeface="+mj-lt"/>
              </a:rPr>
              <a:t>things</a:t>
            </a:r>
            <a:r>
              <a:rPr lang="fr-FR" sz="2400" dirty="0" smtClean="0">
                <a:solidFill>
                  <a:srgbClr val="002060"/>
                </a:solidFill>
                <a:latin typeface="+mj-lt"/>
              </a:rPr>
              <a:t> </a:t>
            </a:r>
            <a:r>
              <a:rPr lang="fr-FR" sz="2400" dirty="0" err="1" smtClean="0">
                <a:solidFill>
                  <a:srgbClr val="002060"/>
                </a:solidFill>
                <a:latin typeface="+mj-lt"/>
              </a:rPr>
              <a:t>also</a:t>
            </a:r>
            <a:r>
              <a:rPr lang="fr-FR" sz="2400" dirty="0" smtClean="0">
                <a:solidFill>
                  <a:srgbClr val="002060"/>
                </a:solidFill>
                <a:latin typeface="+mj-lt"/>
              </a:rPr>
              <a:t> influence to </a:t>
            </a:r>
            <a:r>
              <a:rPr lang="fr-FR" sz="2400" dirty="0" err="1" smtClean="0">
                <a:solidFill>
                  <a:srgbClr val="002060"/>
                </a:solidFill>
                <a:latin typeface="+mj-lt"/>
              </a:rPr>
              <a:t>what</a:t>
            </a:r>
            <a:r>
              <a:rPr lang="fr-FR" sz="2400" dirty="0" smtClean="0">
                <a:solidFill>
                  <a:srgbClr val="002060"/>
                </a:solidFill>
                <a:latin typeface="+mj-lt"/>
              </a:rPr>
              <a:t> </a:t>
            </a:r>
            <a:r>
              <a:rPr lang="fr-FR" sz="2400" dirty="0" err="1" smtClean="0">
                <a:solidFill>
                  <a:srgbClr val="002060"/>
                </a:solidFill>
                <a:latin typeface="+mj-lt"/>
              </a:rPr>
              <a:t>extent</a:t>
            </a:r>
            <a:r>
              <a:rPr lang="fr-FR" sz="2400" dirty="0" smtClean="0">
                <a:solidFill>
                  <a:srgbClr val="002060"/>
                </a:solidFill>
                <a:latin typeface="+mj-lt"/>
              </a:rPr>
              <a:t> </a:t>
            </a:r>
            <a:r>
              <a:rPr lang="fr-FR" sz="2400" dirty="0" err="1" smtClean="0">
                <a:solidFill>
                  <a:srgbClr val="002060"/>
                </a:solidFill>
                <a:latin typeface="+mj-lt"/>
              </a:rPr>
              <a:t>you</a:t>
            </a:r>
            <a:r>
              <a:rPr lang="fr-FR" sz="2400" dirty="0" smtClean="0">
                <a:solidFill>
                  <a:srgbClr val="002060"/>
                </a:solidFill>
                <a:latin typeface="+mj-lt"/>
              </a:rPr>
              <a:t> are </a:t>
            </a:r>
            <a:r>
              <a:rPr lang="fr-FR" sz="2400" dirty="0" err="1" smtClean="0">
                <a:solidFill>
                  <a:srgbClr val="002060"/>
                </a:solidFill>
                <a:latin typeface="+mj-lt"/>
              </a:rPr>
              <a:t>aware</a:t>
            </a:r>
            <a:r>
              <a:rPr lang="fr-FR" sz="2400" dirty="0" smtClean="0">
                <a:solidFill>
                  <a:srgbClr val="002060"/>
                </a:solidFill>
                <a:latin typeface="+mj-lt"/>
              </a:rPr>
              <a:t> of the importance of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ethnicity</a:t>
            </a:r>
            <a:r>
              <a:rPr lang="fr-FR" sz="2400" dirty="0" smtClean="0">
                <a:solidFill>
                  <a:srgbClr val="002060"/>
                </a:solidFill>
                <a:latin typeface="+mj-lt"/>
              </a:rPr>
              <a:t> and </a:t>
            </a:r>
            <a:r>
              <a:rPr lang="fr-FR" sz="2400" dirty="0" err="1" smtClean="0">
                <a:solidFill>
                  <a:srgbClr val="002060"/>
                </a:solidFill>
                <a:latin typeface="+mj-lt"/>
              </a:rPr>
              <a:t>your</a:t>
            </a:r>
            <a:r>
              <a:rPr lang="fr-FR" sz="2400" dirty="0" smtClean="0">
                <a:solidFill>
                  <a:srgbClr val="002060"/>
                </a:solidFill>
                <a:latin typeface="+mj-lt"/>
              </a:rPr>
              <a:t> </a:t>
            </a:r>
            <a:r>
              <a:rPr lang="fr-FR" sz="2400" dirty="0" err="1" smtClean="0">
                <a:solidFill>
                  <a:srgbClr val="002060"/>
                </a:solidFill>
                <a:latin typeface="+mj-lt"/>
              </a:rPr>
              <a:t>mother</a:t>
            </a:r>
            <a:r>
              <a:rPr lang="fr-FR" sz="2400" dirty="0" smtClean="0">
                <a:solidFill>
                  <a:srgbClr val="002060"/>
                </a:solidFill>
                <a:latin typeface="+mj-lt"/>
              </a:rPr>
              <a:t> </a:t>
            </a:r>
            <a:r>
              <a:rPr lang="fr-FR" sz="2400" dirty="0" err="1" smtClean="0">
                <a:solidFill>
                  <a:srgbClr val="002060"/>
                </a:solidFill>
                <a:latin typeface="+mj-lt"/>
              </a:rPr>
              <a:t>tongue</a:t>
            </a:r>
            <a:r>
              <a:rPr lang="fr-FR" sz="2400" dirty="0" smtClean="0">
                <a:solidFill>
                  <a:srgbClr val="002060"/>
                </a:solidFill>
                <a:latin typeface="+mj-lt"/>
              </a:rPr>
              <a:t> and the </a:t>
            </a:r>
            <a:r>
              <a:rPr lang="fr-FR" sz="2400" dirty="0" err="1" smtClean="0">
                <a:solidFill>
                  <a:srgbClr val="002060"/>
                </a:solidFill>
                <a:latin typeface="+mj-lt"/>
              </a:rPr>
              <a:t>connection</a:t>
            </a:r>
            <a:r>
              <a:rPr lang="fr-FR" sz="2400" dirty="0" smtClean="0">
                <a:solidFill>
                  <a:srgbClr val="002060"/>
                </a:solidFill>
                <a:latin typeface="+mj-lt"/>
              </a:rPr>
              <a:t> </a:t>
            </a:r>
            <a:r>
              <a:rPr lang="fr-FR" sz="2400" dirty="0" err="1" smtClean="0">
                <a:solidFill>
                  <a:srgbClr val="002060"/>
                </a:solidFill>
                <a:latin typeface="+mj-lt"/>
              </a:rPr>
              <a:t>between</a:t>
            </a:r>
            <a:r>
              <a:rPr lang="fr-FR" sz="2400" dirty="0" smtClean="0">
                <a:solidFill>
                  <a:srgbClr val="002060"/>
                </a:solidFill>
                <a:latin typeface="+mj-lt"/>
              </a:rPr>
              <a:t> </a:t>
            </a:r>
            <a:r>
              <a:rPr lang="fr-FR" sz="2400" dirty="0" err="1" smtClean="0">
                <a:solidFill>
                  <a:srgbClr val="002060"/>
                </a:solidFill>
                <a:latin typeface="+mj-lt"/>
              </a:rPr>
              <a:t>them</a:t>
            </a:r>
            <a:r>
              <a:rPr lang="fr-FR" sz="2400" dirty="0" smtClean="0">
                <a:solidFill>
                  <a:srgbClr val="002060"/>
                </a:solidFill>
                <a:latin typeface="+mj-lt"/>
              </a:rPr>
              <a:t>.”  </a:t>
            </a:r>
          </a:p>
          <a:p>
            <a:pPr algn="r"/>
            <a:r>
              <a:rPr lang="fr-FR" sz="2000" dirty="0" smtClean="0">
                <a:solidFill>
                  <a:srgbClr val="002060"/>
                </a:solidFill>
                <a:latin typeface="+mj-lt"/>
              </a:rPr>
              <a:t>(</a:t>
            </a:r>
            <a:r>
              <a:rPr lang="fr-FR" sz="2000" dirty="0" err="1" smtClean="0">
                <a:solidFill>
                  <a:srgbClr val="002060"/>
                </a:solidFill>
                <a:latin typeface="+mj-lt"/>
              </a:rPr>
              <a:t>Skutnab</a:t>
            </a:r>
            <a:r>
              <a:rPr lang="fr-FR" sz="2000" dirty="0" smtClean="0">
                <a:solidFill>
                  <a:srgbClr val="002060"/>
                </a:solidFill>
                <a:latin typeface="+mj-lt"/>
              </a:rPr>
              <a:t>-</a:t>
            </a:r>
            <a:r>
              <a:rPr lang="fr-FR" sz="2000" dirty="0" err="1" smtClean="0">
                <a:solidFill>
                  <a:srgbClr val="002060"/>
                </a:solidFill>
                <a:latin typeface="+mj-lt"/>
              </a:rPr>
              <a:t>Kangas</a:t>
            </a:r>
            <a:r>
              <a:rPr lang="fr-FR" sz="2000" dirty="0" smtClean="0">
                <a:solidFill>
                  <a:srgbClr val="002060"/>
                </a:solidFill>
                <a:latin typeface="+mj-lt"/>
              </a:rPr>
              <a:t> in </a:t>
            </a:r>
            <a:r>
              <a:rPr lang="fr-FR" sz="2000" dirty="0" err="1" smtClean="0">
                <a:solidFill>
                  <a:srgbClr val="002060"/>
                </a:solidFill>
                <a:latin typeface="+mj-lt"/>
              </a:rPr>
              <a:t>Fishman</a:t>
            </a:r>
            <a:r>
              <a:rPr lang="fr-FR" sz="2000" dirty="0" smtClean="0">
                <a:solidFill>
                  <a:srgbClr val="002060"/>
                </a:solidFill>
                <a:latin typeface="+mj-lt"/>
              </a:rPr>
              <a:t>, 1999:  55). </a:t>
            </a:r>
            <a:endParaRPr lang="en-US" sz="2000" dirty="0">
              <a:solidFill>
                <a:srgbClr val="002060"/>
              </a:solidFill>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685800"/>
            <a:ext cx="7620000" cy="5181600"/>
          </a:xfrm>
          <a:prstGeom prst="rect">
            <a:avLst/>
          </a:prstGeom>
          <a:gradFill>
            <a:gsLst>
              <a:gs pos="0">
                <a:schemeClr val="tx1">
                  <a:lumMod val="75000"/>
                  <a:lumOff val="25000"/>
                </a:schemeClr>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Rectangle 2"/>
          <p:cNvSpPr/>
          <p:nvPr/>
        </p:nvSpPr>
        <p:spPr>
          <a:xfrm>
            <a:off x="2133600" y="2895600"/>
            <a:ext cx="5181600" cy="707886"/>
          </a:xfrm>
          <a:prstGeom prst="rect">
            <a:avLst/>
          </a:prstGeom>
        </p:spPr>
        <p:txBody>
          <a:bodyPr wrap="square">
            <a:spAutoFit/>
          </a:bodyPr>
          <a:lstStyle/>
          <a:p>
            <a:pPr algn="ctr"/>
            <a:r>
              <a:rPr lang="fr-FR" sz="4000" b="1" dirty="0" smtClean="0">
                <a:solidFill>
                  <a:srgbClr val="002060"/>
                </a:solidFill>
                <a:latin typeface="+mj-lt"/>
              </a:rPr>
              <a:t>“</a:t>
            </a:r>
            <a:r>
              <a:rPr lang="fr-FR" sz="4000" b="1" dirty="0" err="1" smtClean="0">
                <a:solidFill>
                  <a:srgbClr val="002060"/>
                </a:solidFill>
                <a:latin typeface="+mj-lt"/>
              </a:rPr>
              <a:t>lost</a:t>
            </a:r>
            <a:r>
              <a:rPr lang="fr-FR" sz="4000" b="1" dirty="0" smtClean="0">
                <a:solidFill>
                  <a:srgbClr val="002060"/>
                </a:solidFill>
                <a:latin typeface="+mj-lt"/>
              </a:rPr>
              <a:t> </a:t>
            </a:r>
            <a:r>
              <a:rPr lang="fr-FR" sz="4000" b="1" dirty="0" err="1" smtClean="0">
                <a:solidFill>
                  <a:srgbClr val="002060"/>
                </a:solidFill>
                <a:latin typeface="+mj-lt"/>
              </a:rPr>
              <a:t>generation</a:t>
            </a:r>
            <a:r>
              <a:rPr lang="fr-FR" sz="4000" b="1" dirty="0" smtClean="0">
                <a:solidFill>
                  <a:srgbClr val="002060"/>
                </a:solidFill>
                <a:latin typeface="+mj-lt"/>
              </a:rPr>
              <a:t>” </a:t>
            </a:r>
            <a:endParaRPr lang="en-US" sz="4000" b="1" dirty="0">
              <a:solidFill>
                <a:srgbClr val="002060"/>
              </a:solidFill>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9144000" cy="1524000"/>
          </a:xfrm>
        </p:spPr>
        <p:style>
          <a:lnRef idx="3">
            <a:schemeClr val="lt1"/>
          </a:lnRef>
          <a:fillRef idx="1">
            <a:schemeClr val="accent3"/>
          </a:fillRef>
          <a:effectRef idx="1">
            <a:schemeClr val="accent3"/>
          </a:effectRef>
          <a:fontRef idx="minor">
            <a:schemeClr val="lt1"/>
          </a:fontRef>
        </p:style>
        <p:txBody>
          <a:bodyPr>
            <a:normAutofit/>
          </a:bodyPr>
          <a:lstStyle/>
          <a:p>
            <a:pPr eaLnBrk="1" hangingPunct="1">
              <a:defRPr/>
            </a:pPr>
            <a:r>
              <a:rPr lang="en-US" sz="2800" b="1" dirty="0" smtClean="0">
                <a:solidFill>
                  <a:schemeClr val="bg1"/>
                </a:solidFill>
              </a:rPr>
              <a:t>POLITICAL VIEWPOINT</a:t>
            </a:r>
            <a:r>
              <a:rPr lang="en-US" sz="3200" b="1" dirty="0" smtClean="0">
                <a:solidFill>
                  <a:schemeClr val="bg1"/>
                </a:solidFill>
              </a:rPr>
              <a:t>:  </a:t>
            </a:r>
            <a:br>
              <a:rPr lang="en-US" sz="3200" b="1" dirty="0" smtClean="0">
                <a:solidFill>
                  <a:schemeClr val="bg1"/>
                </a:solidFill>
              </a:rPr>
            </a:br>
            <a:r>
              <a:rPr lang="en-US" sz="2800" b="1" dirty="0" smtClean="0">
                <a:solidFill>
                  <a:schemeClr val="bg1"/>
                </a:solidFill>
              </a:rPr>
              <a:t>MAHATHIR AND MINORITY LANGUAGES</a:t>
            </a:r>
            <a:br>
              <a:rPr lang="en-US" sz="2800" b="1" dirty="0" smtClean="0">
                <a:solidFill>
                  <a:schemeClr val="bg1"/>
                </a:solidFill>
              </a:rPr>
            </a:br>
            <a:endParaRPr lang="en-US" sz="1600" b="1" dirty="0" smtClean="0">
              <a:solidFill>
                <a:schemeClr val="bg1"/>
              </a:solidFill>
            </a:endParaRPr>
          </a:p>
        </p:txBody>
      </p:sp>
      <p:sp>
        <p:nvSpPr>
          <p:cNvPr id="5" name="Footer Placeholder 4"/>
          <p:cNvSpPr>
            <a:spLocks noGrp="1"/>
          </p:cNvSpPr>
          <p:nvPr>
            <p:ph type="ftr" sz="quarter" idx="11"/>
          </p:nvPr>
        </p:nvSpPr>
        <p:spPr/>
        <p:txBody>
          <a:bodyPr/>
          <a:lstStyle/>
          <a:p>
            <a:pPr>
              <a:defRPr/>
            </a:pPr>
            <a:r>
              <a:rPr lang="en-US"/>
              <a:t>saran/ukm/malaysia</a:t>
            </a:r>
          </a:p>
        </p:txBody>
      </p:sp>
      <p:sp>
        <p:nvSpPr>
          <p:cNvPr id="6147" name="Rectangle 3"/>
          <p:cNvSpPr>
            <a:spLocks noGrp="1" noChangeArrowheads="1"/>
          </p:cNvSpPr>
          <p:nvPr>
            <p:ph sz="quarter" idx="1"/>
          </p:nvPr>
        </p:nvSpPr>
        <p:spPr>
          <a:xfrm>
            <a:off x="457200" y="1905000"/>
            <a:ext cx="8229600" cy="4419600"/>
          </a:xfrm>
        </p:spPr>
        <p:txBody>
          <a:bodyPr/>
          <a:lstStyle/>
          <a:p>
            <a:pPr algn="just" eaLnBrk="1" hangingPunct="1">
              <a:defRPr/>
            </a:pPr>
            <a:r>
              <a:rPr lang="en-US" sz="2400" b="1" dirty="0" smtClean="0"/>
              <a:t>Interview part of two-year research project on “Language Policy and Planning in Higher Education in Malaysia:  Responding to the Needs of the Knowledge Economy”</a:t>
            </a:r>
          </a:p>
          <a:p>
            <a:pPr eaLnBrk="1" hangingPunct="1">
              <a:buFontTx/>
              <a:buNone/>
              <a:defRPr/>
            </a:pPr>
            <a:r>
              <a:rPr lang="en-US" sz="2400" dirty="0" smtClean="0"/>
              <a:t>	</a:t>
            </a:r>
          </a:p>
          <a:p>
            <a:pPr algn="just" eaLnBrk="1" hangingPunct="1">
              <a:buFontTx/>
              <a:buNone/>
              <a:defRPr/>
            </a:pPr>
            <a:r>
              <a:rPr lang="en-US" sz="2400" b="1" dirty="0" smtClean="0"/>
              <a:t>Question:</a:t>
            </a:r>
          </a:p>
          <a:p>
            <a:pPr algn="just" eaLnBrk="1" hangingPunct="1">
              <a:buFontTx/>
              <a:buNone/>
              <a:defRPr/>
            </a:pPr>
            <a:r>
              <a:rPr lang="en-US" sz="2400" b="1" dirty="0" smtClean="0"/>
              <a:t>	Should the government support or enhance the teaching of minority languages in this country?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0"/>
            <a:ext cx="9144000" cy="1600200"/>
          </a:xfrm>
        </p:spPr>
        <p:style>
          <a:lnRef idx="3">
            <a:schemeClr val="lt1"/>
          </a:lnRef>
          <a:fillRef idx="1">
            <a:schemeClr val="accent3"/>
          </a:fillRef>
          <a:effectRef idx="1">
            <a:schemeClr val="accent3"/>
          </a:effectRef>
          <a:fontRef idx="minor">
            <a:schemeClr val="lt1"/>
          </a:fontRef>
        </p:style>
        <p:txBody>
          <a:bodyPr>
            <a:normAutofit fontScale="90000"/>
          </a:bodyPr>
          <a:lstStyle/>
          <a:p>
            <a:pPr>
              <a:defRPr/>
            </a:pPr>
            <a:r>
              <a:rPr lang="en-US" sz="2400" dirty="0" smtClean="0"/>
              <a:t/>
            </a:r>
            <a:br>
              <a:rPr lang="en-US" sz="2400" dirty="0" smtClean="0"/>
            </a:br>
            <a:r>
              <a:rPr lang="en-US" sz="2700" b="1" dirty="0" smtClean="0">
                <a:solidFill>
                  <a:schemeClr val="bg1"/>
                </a:solidFill>
              </a:rPr>
              <a:t>MAHATHIR’S IDEOLOGY</a:t>
            </a:r>
            <a:br>
              <a:rPr lang="en-US" sz="2700" b="1" dirty="0" smtClean="0">
                <a:solidFill>
                  <a:schemeClr val="bg1"/>
                </a:solidFill>
              </a:rPr>
            </a:br>
            <a:r>
              <a:rPr lang="en-US" sz="2700" b="1" dirty="0" smtClean="0">
                <a:solidFill>
                  <a:schemeClr val="bg1"/>
                </a:solidFill>
              </a:rPr>
              <a:t>Support for Minority Languages will Negate the Development of a Collective National Identity </a:t>
            </a:r>
            <a:r>
              <a:rPr lang="en-US" sz="2400" b="1" dirty="0" smtClean="0"/>
              <a:t/>
            </a:r>
            <a:br>
              <a:rPr lang="en-US" sz="2400" b="1" dirty="0" smtClean="0"/>
            </a:br>
            <a:endParaRPr lang="en-US" sz="1600" b="1" dirty="0" smtClean="0"/>
          </a:p>
        </p:txBody>
      </p:sp>
      <p:sp>
        <p:nvSpPr>
          <p:cNvPr id="5" name="Footer Placeholder 4"/>
          <p:cNvSpPr>
            <a:spLocks noGrp="1"/>
          </p:cNvSpPr>
          <p:nvPr>
            <p:ph type="ftr" sz="quarter" idx="11"/>
          </p:nvPr>
        </p:nvSpPr>
        <p:spPr/>
        <p:txBody>
          <a:bodyPr/>
          <a:lstStyle/>
          <a:p>
            <a:pPr>
              <a:defRPr/>
            </a:pPr>
            <a:r>
              <a:rPr lang="en-US"/>
              <a:t>saran/ukm/malaysia</a:t>
            </a:r>
          </a:p>
        </p:txBody>
      </p:sp>
      <p:sp>
        <p:nvSpPr>
          <p:cNvPr id="15363" name="Rectangle 3"/>
          <p:cNvSpPr>
            <a:spLocks noGrp="1" noChangeArrowheads="1"/>
          </p:cNvSpPr>
          <p:nvPr>
            <p:ph sz="quarter" idx="1"/>
          </p:nvPr>
        </p:nvSpPr>
        <p:spPr>
          <a:xfrm>
            <a:off x="381000" y="2057400"/>
            <a:ext cx="8229600" cy="3810000"/>
          </a:xfrm>
        </p:spPr>
        <p:txBody>
          <a:bodyPr>
            <a:normAutofit/>
          </a:bodyPr>
          <a:lstStyle/>
          <a:p>
            <a:pPr algn="just" eaLnBrk="1" hangingPunct="1">
              <a:lnSpc>
                <a:spcPct val="90000"/>
              </a:lnSpc>
              <a:defRPr/>
            </a:pPr>
            <a:r>
              <a:rPr lang="en-US" sz="2400" dirty="0" smtClean="0">
                <a:ea typeface="Arial Unicode MS" pitchFamily="34" charset="-128"/>
                <a:cs typeface="Arial Unicode MS" pitchFamily="34" charset="-128"/>
              </a:rPr>
              <a:t>“That will end us into a lot of problems because we have about 30 different dialects in Malaysia including Tamil. We cannot do for one minority without doing for the rest. In the end, of course we will become vegetable soup …. such a mixture that we find ourselves being divided.</a:t>
            </a:r>
          </a:p>
          <a:p>
            <a:pPr algn="just" eaLnBrk="1" hangingPunct="1">
              <a:lnSpc>
                <a:spcPct val="90000"/>
              </a:lnSpc>
              <a:buFontTx/>
              <a:buNone/>
              <a:defRPr/>
            </a:pPr>
            <a:r>
              <a:rPr lang="en-US" sz="2400" dirty="0" smtClean="0">
                <a:ea typeface="Arial Unicode MS" pitchFamily="34" charset="-128"/>
                <a:cs typeface="Arial Unicode MS" pitchFamily="34" charset="-128"/>
              </a:rPr>
              <a:t> </a:t>
            </a:r>
          </a:p>
          <a:p>
            <a:pPr algn="just" eaLnBrk="1" hangingPunct="1">
              <a:lnSpc>
                <a:spcPct val="90000"/>
              </a:lnSpc>
              <a:defRPr/>
            </a:pPr>
            <a:r>
              <a:rPr lang="en-US" sz="2400" dirty="0" smtClean="0">
                <a:ea typeface="Arial Unicode MS" pitchFamily="34" charset="-128"/>
                <a:cs typeface="Arial Unicode MS" pitchFamily="34" charset="-128"/>
              </a:rPr>
              <a:t>We are liberal but to keep on chipping away at the national policy will end in us being so mixed up that we really cannot identify ourselves.”</a:t>
            </a:r>
          </a:p>
          <a:p>
            <a:pPr algn="just" eaLnBrk="1" hangingPunct="1">
              <a:lnSpc>
                <a:spcPct val="90000"/>
              </a:lnSpc>
              <a:buFontTx/>
              <a:buNone/>
              <a:defRPr/>
            </a:pPr>
            <a:r>
              <a:rPr lang="en-US" sz="2400" b="1" dirty="0" smtClean="0">
                <a:ea typeface="Arial Unicode MS" pitchFamily="34" charset="-128"/>
                <a:cs typeface="Arial Unicode MS" pitchFamily="34" charset="-128"/>
              </a:rPr>
              <a:t>			</a:t>
            </a:r>
            <a:r>
              <a:rPr lang="en-US" sz="2000" dirty="0" smtClean="0">
                <a:cs typeface="Times New Roman" pitchFamily="18" charset="0"/>
              </a:rPr>
              <a:t>(Interview conducted by Gill on the 16 June, 2005)</a:t>
            </a:r>
            <a:endParaRPr lang="en-US" sz="2000" dirty="0" smtClean="0">
              <a:ea typeface="Arial Unicode MS" pitchFamily="34" charset="-128"/>
              <a:cs typeface="Arial Unicode MS" pitchFamily="34" charset="-128"/>
            </a:endParaRPr>
          </a:p>
          <a:p>
            <a:pPr eaLnBrk="1" hangingPunct="1">
              <a:lnSpc>
                <a:spcPct val="90000"/>
              </a:lnSpc>
              <a:buFontTx/>
              <a:buNone/>
              <a:defRPr/>
            </a:pPr>
            <a:endParaRPr lang="en-US" sz="2400" dirty="0" smtClean="0"/>
          </a:p>
          <a:p>
            <a:pPr eaLnBrk="1" hangingPunct="1">
              <a:lnSpc>
                <a:spcPct val="90000"/>
              </a:lnSpc>
              <a:buFontTx/>
              <a:buNone/>
              <a:defRPr/>
            </a:pPr>
            <a:endParaRPr lang="en-US" sz="2400" dirty="0" smtClean="0">
              <a:ea typeface="Arial Unicode MS" pitchFamily="34" charset="-128"/>
              <a:cs typeface="Arial Unicode MS" pitchFamily="34" charset="-128"/>
            </a:endParaRPr>
          </a:p>
          <a:p>
            <a:pPr eaLnBrk="1" hangingPunct="1">
              <a:lnSpc>
                <a:spcPct val="90000"/>
              </a:lnSpc>
              <a:buFontTx/>
              <a:buNone/>
              <a:defRPr/>
            </a:pPr>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Rectangle 2"/>
          <p:cNvSpPr/>
          <p:nvPr/>
        </p:nvSpPr>
        <p:spPr>
          <a:xfrm>
            <a:off x="304800" y="1066800"/>
            <a:ext cx="8305800" cy="4401205"/>
          </a:xfrm>
          <a:prstGeom prst="rect">
            <a:avLst/>
          </a:prstGeom>
        </p:spPr>
        <p:txBody>
          <a:bodyPr wrap="square">
            <a:spAutoFit/>
          </a:bodyPr>
          <a:lstStyle/>
          <a:p>
            <a:pPr>
              <a:buNone/>
            </a:pPr>
            <a:r>
              <a:rPr lang="fr-FR" sz="2000" b="1" dirty="0" smtClean="0">
                <a:solidFill>
                  <a:srgbClr val="0070C0"/>
                </a:solidFill>
              </a:rPr>
              <a:t>Vision 2020 - </a:t>
            </a:r>
            <a:r>
              <a:rPr lang="fr-FR" sz="2000" b="1" dirty="0" err="1" smtClean="0">
                <a:solidFill>
                  <a:srgbClr val="0070C0"/>
                </a:solidFill>
              </a:rPr>
              <a:t>Mahathir</a:t>
            </a:r>
            <a:endParaRPr lang="fr-FR" sz="2000" b="1" dirty="0" smtClean="0">
              <a:solidFill>
                <a:srgbClr val="0070C0"/>
              </a:solidFill>
            </a:endParaRPr>
          </a:p>
          <a:p>
            <a:r>
              <a:rPr lang="fr-FR" sz="2000" dirty="0" smtClean="0"/>
              <a:t>The challenge of </a:t>
            </a:r>
            <a:r>
              <a:rPr lang="fr-FR" sz="2000" dirty="0" err="1" smtClean="0"/>
              <a:t>establishing</a:t>
            </a:r>
            <a:r>
              <a:rPr lang="fr-FR" sz="2000" dirty="0" smtClean="0"/>
              <a:t> a </a:t>
            </a:r>
            <a:r>
              <a:rPr lang="fr-FR" sz="2000" dirty="0" err="1" smtClean="0"/>
              <a:t>matured</a:t>
            </a:r>
            <a:r>
              <a:rPr lang="fr-FR" sz="2000" dirty="0" smtClean="0"/>
              <a:t>, </a:t>
            </a:r>
            <a:r>
              <a:rPr lang="fr-FR" sz="2000" dirty="0" err="1" smtClean="0"/>
              <a:t>liberal</a:t>
            </a:r>
            <a:r>
              <a:rPr lang="fr-FR" sz="2000" dirty="0" smtClean="0"/>
              <a:t> and </a:t>
            </a:r>
            <a:r>
              <a:rPr lang="fr-FR" sz="2000" dirty="0" err="1" smtClean="0"/>
              <a:t>tolerant</a:t>
            </a:r>
            <a:r>
              <a:rPr lang="fr-FR" sz="2000" dirty="0" smtClean="0"/>
              <a:t> society in </a:t>
            </a:r>
            <a:r>
              <a:rPr lang="fr-FR" sz="2000" dirty="0" err="1" smtClean="0"/>
              <a:t>which</a:t>
            </a:r>
            <a:r>
              <a:rPr lang="fr-FR" sz="2000" dirty="0" smtClean="0"/>
              <a:t> </a:t>
            </a:r>
            <a:r>
              <a:rPr lang="fr-FR" sz="2000" dirty="0" err="1" smtClean="0"/>
              <a:t>Malaysians</a:t>
            </a:r>
            <a:r>
              <a:rPr lang="fr-FR" sz="2000" dirty="0" smtClean="0"/>
              <a:t> of all </a:t>
            </a:r>
            <a:r>
              <a:rPr lang="fr-FR" sz="2000" dirty="0" err="1" smtClean="0"/>
              <a:t>colors</a:t>
            </a:r>
            <a:r>
              <a:rPr lang="fr-FR" sz="2000" dirty="0" smtClean="0"/>
              <a:t> and </a:t>
            </a:r>
            <a:r>
              <a:rPr lang="fr-FR" sz="2000" dirty="0" err="1" smtClean="0"/>
              <a:t>creeds</a:t>
            </a:r>
            <a:r>
              <a:rPr lang="fr-FR" sz="2000" dirty="0" smtClean="0"/>
              <a:t> are free to </a:t>
            </a:r>
            <a:r>
              <a:rPr lang="fr-FR" sz="2000" dirty="0" err="1" smtClean="0"/>
              <a:t>practise</a:t>
            </a:r>
            <a:r>
              <a:rPr lang="fr-FR" sz="2000" dirty="0" smtClean="0"/>
              <a:t> and </a:t>
            </a:r>
            <a:r>
              <a:rPr lang="fr-FR" sz="2000" dirty="0" err="1" smtClean="0"/>
              <a:t>profess</a:t>
            </a:r>
            <a:r>
              <a:rPr lang="fr-FR" sz="2000" dirty="0" smtClean="0"/>
              <a:t> </a:t>
            </a:r>
            <a:r>
              <a:rPr lang="fr-FR" sz="2000" dirty="0" err="1" smtClean="0"/>
              <a:t>their</a:t>
            </a:r>
            <a:r>
              <a:rPr lang="fr-FR" sz="2000" dirty="0" smtClean="0"/>
              <a:t> customs, cultures and </a:t>
            </a:r>
            <a:r>
              <a:rPr lang="fr-FR" sz="2000" dirty="0" err="1" smtClean="0"/>
              <a:t>religious</a:t>
            </a:r>
            <a:r>
              <a:rPr lang="fr-FR" sz="2000" dirty="0" smtClean="0"/>
              <a:t> </a:t>
            </a:r>
            <a:r>
              <a:rPr lang="fr-FR" sz="2000" dirty="0" err="1" smtClean="0"/>
              <a:t>beliefs</a:t>
            </a:r>
            <a:r>
              <a:rPr lang="fr-FR" sz="2000" dirty="0" smtClean="0"/>
              <a:t> and </a:t>
            </a:r>
            <a:r>
              <a:rPr lang="fr-FR" sz="2000" dirty="0" err="1" smtClean="0"/>
              <a:t>yet</a:t>
            </a:r>
            <a:r>
              <a:rPr lang="fr-FR" sz="2000" dirty="0" smtClean="0"/>
              <a:t> feeling </a:t>
            </a:r>
            <a:r>
              <a:rPr lang="fr-FR" sz="2000" dirty="0" err="1" smtClean="0"/>
              <a:t>that</a:t>
            </a:r>
            <a:r>
              <a:rPr lang="fr-FR" sz="2000" dirty="0" smtClean="0"/>
              <a:t> </a:t>
            </a:r>
            <a:r>
              <a:rPr lang="fr-FR" sz="2000" dirty="0" err="1" smtClean="0"/>
              <a:t>they</a:t>
            </a:r>
            <a:r>
              <a:rPr lang="fr-FR" sz="2000" dirty="0" smtClean="0"/>
              <a:t> </a:t>
            </a:r>
            <a:r>
              <a:rPr lang="fr-FR" sz="2000" dirty="0" err="1" smtClean="0"/>
              <a:t>belong</a:t>
            </a:r>
            <a:r>
              <a:rPr lang="fr-FR" sz="2000" dirty="0" smtClean="0"/>
              <a:t> to one nation.  </a:t>
            </a:r>
            <a:r>
              <a:rPr lang="fr-FR" sz="2000" dirty="0" smtClean="0"/>
              <a:t>			(</a:t>
            </a:r>
            <a:r>
              <a:rPr lang="fr-FR" sz="2000" dirty="0" err="1" smtClean="0"/>
              <a:t>Mahathir</a:t>
            </a:r>
            <a:r>
              <a:rPr lang="fr-FR" sz="2000" dirty="0" smtClean="0"/>
              <a:t>, 1993: 405)</a:t>
            </a:r>
          </a:p>
          <a:p>
            <a:pPr>
              <a:buNone/>
            </a:pPr>
            <a:endParaRPr lang="fr-FR" sz="2000" dirty="0" smtClean="0"/>
          </a:p>
          <a:p>
            <a:pPr>
              <a:buNone/>
            </a:pPr>
            <a:endParaRPr lang="fr-FR" sz="2000" dirty="0" smtClean="0"/>
          </a:p>
          <a:p>
            <a:pPr>
              <a:buNone/>
            </a:pPr>
            <a:r>
              <a:rPr lang="fr-FR" sz="2000" dirty="0" smtClean="0">
                <a:solidFill>
                  <a:srgbClr val="0070C0"/>
                </a:solidFill>
              </a:rPr>
              <a:t>    </a:t>
            </a:r>
            <a:r>
              <a:rPr lang="fr-FR" sz="2000" b="1" dirty="0" smtClean="0">
                <a:solidFill>
                  <a:srgbClr val="0070C0"/>
                </a:solidFill>
              </a:rPr>
              <a:t>1Malaysia – </a:t>
            </a:r>
            <a:r>
              <a:rPr lang="fr-FR" sz="2000" b="1" dirty="0" err="1" smtClean="0">
                <a:solidFill>
                  <a:srgbClr val="0070C0"/>
                </a:solidFill>
              </a:rPr>
              <a:t>Najib</a:t>
            </a:r>
            <a:r>
              <a:rPr lang="fr-FR" sz="2000" b="1" dirty="0" smtClean="0">
                <a:solidFill>
                  <a:srgbClr val="0070C0"/>
                </a:solidFill>
              </a:rPr>
              <a:t> </a:t>
            </a:r>
            <a:r>
              <a:rPr lang="fr-FR" sz="2000" b="1" dirty="0" err="1" smtClean="0">
                <a:solidFill>
                  <a:srgbClr val="0070C0"/>
                </a:solidFill>
              </a:rPr>
              <a:t>Tun</a:t>
            </a:r>
            <a:r>
              <a:rPr lang="fr-FR" sz="2000" b="1" dirty="0" smtClean="0">
                <a:solidFill>
                  <a:srgbClr val="0070C0"/>
                </a:solidFill>
              </a:rPr>
              <a:t> </a:t>
            </a:r>
            <a:r>
              <a:rPr lang="fr-FR" sz="2000" b="1" dirty="0" err="1" smtClean="0">
                <a:solidFill>
                  <a:srgbClr val="0070C0"/>
                </a:solidFill>
              </a:rPr>
              <a:t>Razak</a:t>
            </a:r>
            <a:endParaRPr lang="en-US" sz="2000" b="1" dirty="0" smtClean="0">
              <a:solidFill>
                <a:srgbClr val="0070C0"/>
              </a:solidFill>
            </a:endParaRPr>
          </a:p>
          <a:p>
            <a:r>
              <a:rPr lang="fr-FR" sz="2000" dirty="0" smtClean="0"/>
              <a:t>‘</a:t>
            </a:r>
            <a:r>
              <a:rPr lang="fr-FR" sz="2000" dirty="0" err="1" smtClean="0"/>
              <a:t>may</a:t>
            </a:r>
            <a:r>
              <a:rPr lang="fr-FR" sz="2000" dirty="0" smtClean="0"/>
              <a:t> </a:t>
            </a:r>
            <a:r>
              <a:rPr lang="fr-FR" sz="2000" dirty="0" err="1" smtClean="0"/>
              <a:t>mean</a:t>
            </a:r>
            <a:r>
              <a:rPr lang="fr-FR" sz="2000" dirty="0" smtClean="0"/>
              <a:t> </a:t>
            </a:r>
            <a:r>
              <a:rPr lang="fr-FR" sz="2000" dirty="0" err="1" smtClean="0"/>
              <a:t>different</a:t>
            </a:r>
            <a:r>
              <a:rPr lang="fr-FR" sz="2000" dirty="0" smtClean="0"/>
              <a:t> </a:t>
            </a:r>
            <a:r>
              <a:rPr lang="fr-FR" sz="2000" dirty="0" err="1" smtClean="0"/>
              <a:t>things</a:t>
            </a:r>
            <a:r>
              <a:rPr lang="fr-FR" sz="2000" dirty="0" smtClean="0"/>
              <a:t> to </a:t>
            </a:r>
            <a:r>
              <a:rPr lang="fr-FR" sz="2000" dirty="0" err="1" smtClean="0"/>
              <a:t>different</a:t>
            </a:r>
            <a:r>
              <a:rPr lang="fr-FR" sz="2000" dirty="0" smtClean="0"/>
              <a:t> people but the </a:t>
            </a:r>
            <a:r>
              <a:rPr lang="fr-FR" sz="2000" dirty="0" err="1" smtClean="0"/>
              <a:t>bottom</a:t>
            </a:r>
            <a:r>
              <a:rPr lang="fr-FR" sz="2000" dirty="0" smtClean="0"/>
              <a:t> line </a:t>
            </a:r>
            <a:r>
              <a:rPr lang="fr-FR" sz="2000" dirty="0" err="1" smtClean="0"/>
              <a:t>is</a:t>
            </a:r>
            <a:r>
              <a:rPr lang="fr-FR" sz="2000" dirty="0" smtClean="0"/>
              <a:t> simple – the Prime </a:t>
            </a:r>
            <a:r>
              <a:rPr lang="fr-FR" sz="2000" dirty="0" err="1" smtClean="0"/>
              <a:t>Minister</a:t>
            </a:r>
            <a:r>
              <a:rPr lang="fr-FR" sz="2000" dirty="0" smtClean="0"/>
              <a:t> </a:t>
            </a:r>
            <a:r>
              <a:rPr lang="fr-FR" sz="2000" dirty="0" err="1" smtClean="0"/>
              <a:t>wants</a:t>
            </a:r>
            <a:r>
              <a:rPr lang="fr-FR" sz="2000" dirty="0" smtClean="0"/>
              <a:t> a </a:t>
            </a:r>
            <a:r>
              <a:rPr lang="fr-FR" sz="2000" dirty="0" err="1" smtClean="0"/>
              <a:t>sense</a:t>
            </a:r>
            <a:r>
              <a:rPr lang="fr-FR" sz="2000" dirty="0" smtClean="0"/>
              <a:t> of one people and one nation…… He </a:t>
            </a:r>
            <a:r>
              <a:rPr lang="fr-FR" sz="2000" dirty="0" err="1" smtClean="0"/>
              <a:t>wants</a:t>
            </a:r>
            <a:r>
              <a:rPr lang="fr-FR" sz="2000" dirty="0" smtClean="0"/>
              <a:t> the </a:t>
            </a:r>
            <a:r>
              <a:rPr lang="fr-FR" sz="2000" dirty="0" err="1" smtClean="0"/>
              <a:t>idea</a:t>
            </a:r>
            <a:r>
              <a:rPr lang="fr-FR" sz="2000" dirty="0" smtClean="0"/>
              <a:t> to </a:t>
            </a:r>
            <a:r>
              <a:rPr lang="fr-FR" sz="2000" dirty="0" err="1" smtClean="0"/>
              <a:t>evolve</a:t>
            </a:r>
            <a:r>
              <a:rPr lang="fr-FR" sz="2000" dirty="0" smtClean="0"/>
              <a:t> and to </a:t>
            </a:r>
            <a:r>
              <a:rPr lang="fr-FR" sz="2000" dirty="0" err="1" smtClean="0"/>
              <a:t>take</a:t>
            </a:r>
            <a:r>
              <a:rPr lang="fr-FR" sz="2000" dirty="0" smtClean="0"/>
              <a:t> </a:t>
            </a:r>
            <a:r>
              <a:rPr lang="fr-FR" sz="2000" dirty="0" err="1" smtClean="0"/>
              <a:t>shape</a:t>
            </a:r>
            <a:r>
              <a:rPr lang="fr-FR" sz="2000" dirty="0" smtClean="0"/>
              <a:t> as the concept </a:t>
            </a:r>
            <a:r>
              <a:rPr lang="fr-FR" sz="2000" dirty="0" err="1" smtClean="0"/>
              <a:t>is</a:t>
            </a:r>
            <a:r>
              <a:rPr lang="fr-FR" sz="2000" dirty="0" smtClean="0"/>
              <a:t> </a:t>
            </a:r>
            <a:r>
              <a:rPr lang="fr-FR" sz="2000" dirty="0" err="1" smtClean="0"/>
              <a:t>promoted</a:t>
            </a:r>
            <a:r>
              <a:rPr lang="fr-FR" sz="2000" dirty="0" smtClean="0"/>
              <a:t>, more </a:t>
            </a:r>
            <a:r>
              <a:rPr lang="fr-FR" sz="2000" dirty="0" err="1" smtClean="0"/>
              <a:t>importantly</a:t>
            </a:r>
            <a:r>
              <a:rPr lang="fr-FR" sz="2000" dirty="0" smtClean="0"/>
              <a:t>, </a:t>
            </a:r>
            <a:r>
              <a:rPr lang="fr-FR" sz="2000" dirty="0" err="1" smtClean="0"/>
              <a:t>practised</a:t>
            </a:r>
            <a:r>
              <a:rPr lang="fr-FR" sz="2000" dirty="0" smtClean="0"/>
              <a:t> and not </a:t>
            </a:r>
            <a:r>
              <a:rPr lang="fr-FR" sz="2000" dirty="0" err="1" smtClean="0"/>
              <a:t>just</a:t>
            </a:r>
            <a:r>
              <a:rPr lang="fr-FR" sz="2000" dirty="0" smtClean="0"/>
              <a:t> </a:t>
            </a:r>
            <a:r>
              <a:rPr lang="fr-FR" sz="2000" dirty="0" err="1" smtClean="0"/>
              <a:t>remain</a:t>
            </a:r>
            <a:r>
              <a:rPr lang="fr-FR" sz="2000" dirty="0" smtClean="0"/>
              <a:t> a slogan for a leader </a:t>
            </a:r>
            <a:r>
              <a:rPr lang="fr-FR" sz="2000" dirty="0" err="1" smtClean="0"/>
              <a:t>who</a:t>
            </a:r>
            <a:r>
              <a:rPr lang="fr-FR" sz="2000" dirty="0" smtClean="0"/>
              <a:t> has </a:t>
            </a:r>
            <a:r>
              <a:rPr lang="fr-FR" sz="2000" dirty="0" err="1" smtClean="0"/>
              <a:t>just</a:t>
            </a:r>
            <a:r>
              <a:rPr lang="fr-FR" sz="2000" dirty="0" smtClean="0"/>
              <a:t> </a:t>
            </a:r>
            <a:r>
              <a:rPr lang="fr-FR" sz="2000" dirty="0" err="1" smtClean="0"/>
              <a:t>taken</a:t>
            </a:r>
            <a:r>
              <a:rPr lang="fr-FR" sz="2000" dirty="0" smtClean="0"/>
              <a:t> office and </a:t>
            </a:r>
            <a:r>
              <a:rPr lang="fr-FR" sz="2000" dirty="0" err="1" smtClean="0"/>
              <a:t>wants</a:t>
            </a:r>
            <a:r>
              <a:rPr lang="fr-FR" sz="2000" dirty="0" smtClean="0"/>
              <a:t> to </a:t>
            </a:r>
            <a:r>
              <a:rPr lang="fr-FR" sz="2000" dirty="0" err="1" smtClean="0"/>
              <a:t>be</a:t>
            </a:r>
            <a:r>
              <a:rPr lang="fr-FR" sz="2000" dirty="0" smtClean="0"/>
              <a:t> </a:t>
            </a:r>
            <a:r>
              <a:rPr lang="fr-FR" sz="2000" dirty="0" err="1" smtClean="0"/>
              <a:t>seen</a:t>
            </a:r>
            <a:r>
              <a:rPr lang="fr-FR" sz="2000" dirty="0" smtClean="0"/>
              <a:t> to </a:t>
            </a:r>
            <a:r>
              <a:rPr lang="fr-FR" sz="2000" dirty="0" err="1" smtClean="0"/>
              <a:t>be</a:t>
            </a:r>
            <a:r>
              <a:rPr lang="fr-FR" sz="2000" dirty="0" smtClean="0"/>
              <a:t> </a:t>
            </a:r>
            <a:r>
              <a:rPr lang="fr-FR" sz="2000" dirty="0" err="1" smtClean="0"/>
              <a:t>popular</a:t>
            </a:r>
            <a:r>
              <a:rPr lang="fr-FR" sz="2000" dirty="0" smtClean="0"/>
              <a:t>.”  </a:t>
            </a:r>
            <a:r>
              <a:rPr lang="fr-FR" sz="2000" dirty="0" smtClean="0"/>
              <a:t>			(</a:t>
            </a:r>
            <a:r>
              <a:rPr lang="fr-FR" sz="2000" dirty="0" smtClean="0"/>
              <a:t>Star </a:t>
            </a:r>
            <a:r>
              <a:rPr lang="fr-FR" sz="2000" dirty="0" err="1" smtClean="0"/>
              <a:t>Newspaper</a:t>
            </a:r>
            <a:r>
              <a:rPr lang="fr-FR" sz="2000" dirty="0" smtClean="0"/>
              <a:t>, 19</a:t>
            </a:r>
            <a:r>
              <a:rPr lang="fr-FR" sz="2000" baseline="30000" dirty="0" smtClean="0"/>
              <a:t>th</a:t>
            </a:r>
            <a:r>
              <a:rPr lang="fr-FR" sz="2000" dirty="0" smtClean="0"/>
              <a:t> April, 2009:  )</a:t>
            </a: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44000" cy="1524000"/>
          </a:xfrm>
          <a:solidFill>
            <a:schemeClr val="bg1"/>
          </a:solidFill>
        </p:spPr>
        <p:txBody>
          <a:bodyPr/>
          <a:lstStyle/>
          <a:p>
            <a:pPr eaLnBrk="1" hangingPunct="1">
              <a:defRPr/>
            </a:pPr>
            <a:endParaRPr lang="en-US" dirty="0" smtClean="0"/>
          </a:p>
        </p:txBody>
      </p:sp>
      <p:sp>
        <p:nvSpPr>
          <p:cNvPr id="5" name="Footer Placeholder 4"/>
          <p:cNvSpPr>
            <a:spLocks noGrp="1"/>
          </p:cNvSpPr>
          <p:nvPr>
            <p:ph type="ftr" sz="quarter" idx="11"/>
          </p:nvPr>
        </p:nvSpPr>
        <p:spPr/>
        <p:txBody>
          <a:bodyPr/>
          <a:lstStyle/>
          <a:p>
            <a:pPr>
              <a:defRPr/>
            </a:pPr>
            <a:r>
              <a:rPr lang="en-US"/>
              <a:t>saran/ukm/malaysia</a:t>
            </a:r>
          </a:p>
        </p:txBody>
      </p:sp>
      <p:sp>
        <p:nvSpPr>
          <p:cNvPr id="25603" name="Rectangle 3"/>
          <p:cNvSpPr>
            <a:spLocks noGrp="1" noChangeArrowheads="1"/>
          </p:cNvSpPr>
          <p:nvPr>
            <p:ph sz="quarter" idx="1"/>
          </p:nvPr>
        </p:nvSpPr>
        <p:spPr>
          <a:xfrm>
            <a:off x="304800" y="1600200"/>
            <a:ext cx="8503920" cy="4572000"/>
          </a:xfrm>
        </p:spPr>
        <p:txBody>
          <a:bodyPr/>
          <a:lstStyle/>
          <a:p>
            <a:pPr algn="just" eaLnBrk="1" hangingPunct="1">
              <a:defRPr/>
            </a:pPr>
            <a:r>
              <a:rPr lang="en-US" dirty="0" smtClean="0">
                <a:ea typeface="Arial Unicode MS" pitchFamily="34" charset="-128"/>
                <a:cs typeface="Arial Unicode MS" pitchFamily="34" charset="-128"/>
              </a:rPr>
              <a:t>“… an accepting and </a:t>
            </a:r>
            <a:r>
              <a:rPr lang="en-US" dirty="0" err="1" smtClean="0">
                <a:ea typeface="Arial Unicode MS" pitchFamily="34" charset="-128"/>
                <a:cs typeface="Arial Unicode MS" pitchFamily="34" charset="-128"/>
              </a:rPr>
              <a:t>unconflicted</a:t>
            </a:r>
            <a:r>
              <a:rPr lang="en-US" dirty="0" smtClean="0">
                <a:ea typeface="Arial Unicode MS" pitchFamily="34" charset="-128"/>
                <a:cs typeface="Arial Unicode MS" pitchFamily="34" charset="-128"/>
              </a:rPr>
              <a:t> view of one’s own culture may be a building block of and a pre-condition for accepting </a:t>
            </a:r>
            <a:r>
              <a:rPr lang="en-US" dirty="0" err="1" smtClean="0">
                <a:ea typeface="Arial Unicode MS" pitchFamily="34" charset="-128"/>
                <a:cs typeface="Arial Unicode MS" pitchFamily="34" charset="-128"/>
              </a:rPr>
              <a:t>unconflicted</a:t>
            </a:r>
            <a:r>
              <a:rPr lang="en-US" dirty="0" smtClean="0">
                <a:ea typeface="Arial Unicode MS" pitchFamily="34" charset="-128"/>
                <a:cs typeface="Arial Unicode MS" pitchFamily="34" charset="-128"/>
              </a:rPr>
              <a:t> views of other cultures.  Security begets security.”  </a:t>
            </a:r>
          </a:p>
          <a:p>
            <a:pPr algn="just" eaLnBrk="1" hangingPunct="1">
              <a:buFontTx/>
              <a:buNone/>
              <a:defRPr/>
            </a:pPr>
            <a:r>
              <a:rPr lang="en-US" dirty="0" smtClean="0">
                <a:ea typeface="Arial Unicode MS" pitchFamily="34" charset="-128"/>
                <a:cs typeface="Arial Unicode MS" pitchFamily="34" charset="-128"/>
              </a:rPr>
              <a:t>						</a:t>
            </a:r>
            <a:r>
              <a:rPr lang="en-US" sz="2400" dirty="0" smtClean="0">
                <a:ea typeface="Arial Unicode MS" pitchFamily="34" charset="-128"/>
                <a:cs typeface="Arial Unicode MS" pitchFamily="34" charset="-128"/>
              </a:rPr>
              <a:t>(Fishman, 1991: 31)</a:t>
            </a:r>
            <a:endParaRPr lang="en-US" sz="2800" dirty="0" smtClean="0">
              <a:ea typeface="Arial Unicode MS" pitchFamily="34" charset="-128"/>
              <a:cs typeface="Arial Unicode MS" pitchFamily="34" charset="-128"/>
            </a:endParaRPr>
          </a:p>
          <a:p>
            <a:pPr eaLnBrk="1" hangingPunct="1">
              <a:defRPr/>
            </a:pPr>
            <a:endParaRPr lang="en-US" sz="2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style>
          <a:lnRef idx="3">
            <a:schemeClr val="lt1"/>
          </a:lnRef>
          <a:fillRef idx="1">
            <a:schemeClr val="accent3"/>
          </a:fillRef>
          <a:effectRef idx="1">
            <a:schemeClr val="accent3"/>
          </a:effectRef>
          <a:fontRef idx="minor">
            <a:schemeClr val="lt1"/>
          </a:fontRef>
        </p:style>
        <p:txBody>
          <a:bodyPr>
            <a:normAutofit/>
          </a:bodyPr>
          <a:lstStyle/>
          <a:p>
            <a:r>
              <a:rPr lang="en-US" sz="3600" b="1" dirty="0" smtClean="0">
                <a:solidFill>
                  <a:schemeClr val="bg1"/>
                </a:solidFill>
              </a:rPr>
              <a:t>The Fruits of Community </a:t>
            </a:r>
            <a:r>
              <a:rPr lang="en-US" sz="3600" b="1" dirty="0" err="1" smtClean="0">
                <a:solidFill>
                  <a:schemeClr val="bg1"/>
                </a:solidFill>
              </a:rPr>
              <a:t>Labour</a:t>
            </a:r>
            <a:r>
              <a:rPr lang="en-US" sz="2000" b="1" dirty="0" smtClean="0"/>
              <a:t/>
            </a:r>
            <a:br>
              <a:rPr lang="en-US" sz="2000" b="1" dirty="0" smtClean="0"/>
            </a:br>
            <a:endParaRPr lang="en-US" sz="2000" b="1" dirty="0"/>
          </a:p>
        </p:txBody>
      </p:sp>
      <p:sp>
        <p:nvSpPr>
          <p:cNvPr id="3" name="Footer Placeholder 2"/>
          <p:cNvSpPr>
            <a:spLocks noGrp="1"/>
          </p:cNvSpPr>
          <p:nvPr>
            <p:ph type="ftr" sz="quarter" idx="11"/>
          </p:nvPr>
        </p:nvSpPr>
        <p:spPr/>
        <p:txBody>
          <a:bodyPr/>
          <a:lstStyle/>
          <a:p>
            <a:pPr>
              <a:defRPr/>
            </a:pPr>
            <a:r>
              <a:rPr lang="en-US" smtClean="0"/>
              <a:t>saran/ukm/malaysia</a:t>
            </a:r>
            <a:endParaRPr lang="en-US"/>
          </a:p>
        </p:txBody>
      </p:sp>
      <p:sp>
        <p:nvSpPr>
          <p:cNvPr id="4" name="Content Placeholder 3"/>
          <p:cNvSpPr>
            <a:spLocks noGrp="1"/>
          </p:cNvSpPr>
          <p:nvPr>
            <p:ph sz="quarter" idx="1"/>
          </p:nvPr>
        </p:nvSpPr>
        <p:spPr/>
        <p:txBody>
          <a:bodyPr>
            <a:normAutofit fontScale="92500" lnSpcReduction="10000"/>
          </a:bodyPr>
          <a:lstStyle/>
          <a:p>
            <a:pPr algn="just"/>
            <a:r>
              <a:rPr lang="en-US" sz="2800" dirty="0" smtClean="0">
                <a:cs typeface="Times New Roman" pitchFamily="18" charset="0"/>
              </a:rPr>
              <a:t>The committee first established the now famous Punjabi Education Trust Malaysia (PETM).  </a:t>
            </a:r>
          </a:p>
          <a:p>
            <a:pPr algn="just"/>
            <a:endParaRPr lang="en-US" sz="2800" dirty="0" smtClean="0">
              <a:cs typeface="Times New Roman" pitchFamily="18" charset="0"/>
            </a:endParaRPr>
          </a:p>
          <a:p>
            <a:pPr algn="just"/>
            <a:r>
              <a:rPr lang="en-US" sz="2800" dirty="0" smtClean="0">
                <a:cs typeface="Times New Roman" pitchFamily="18" charset="0"/>
              </a:rPr>
              <a:t>After many discussions, group dynamics and negotiations, the PETM, by November 2000, was ready to launch the new Punjabi education </a:t>
            </a:r>
            <a:r>
              <a:rPr lang="en-US" sz="2800" dirty="0" err="1" smtClean="0">
                <a:cs typeface="Times New Roman" pitchFamily="18" charset="0"/>
              </a:rPr>
              <a:t>programme</a:t>
            </a:r>
            <a:r>
              <a:rPr lang="en-US" sz="2800" dirty="0" smtClean="0">
                <a:cs typeface="Times New Roman" pitchFamily="18" charset="0"/>
              </a:rPr>
              <a:t>.  </a:t>
            </a:r>
          </a:p>
          <a:p>
            <a:pPr algn="just"/>
            <a:endParaRPr lang="en-US" sz="2800" dirty="0" smtClean="0">
              <a:cs typeface="Times New Roman" pitchFamily="18" charset="0"/>
            </a:endParaRPr>
          </a:p>
          <a:p>
            <a:pPr algn="just"/>
            <a:r>
              <a:rPr lang="en-US" sz="2800" dirty="0" smtClean="0">
                <a:cs typeface="Times New Roman" pitchFamily="18" charset="0"/>
              </a:rPr>
              <a:t>There are now 20 Punjabi Education </a:t>
            </a:r>
            <a:r>
              <a:rPr lang="en-US" sz="2800" dirty="0" err="1" smtClean="0">
                <a:cs typeface="Times New Roman" pitchFamily="18" charset="0"/>
              </a:rPr>
              <a:t>Centres</a:t>
            </a:r>
            <a:r>
              <a:rPr lang="en-US" sz="2800" dirty="0" smtClean="0">
                <a:cs typeface="Times New Roman" pitchFamily="18" charset="0"/>
              </a:rPr>
              <a:t> nationwide with more than 3000 students and 220 teachers.</a:t>
            </a:r>
            <a:r>
              <a:rPr lang="en-US" sz="2800" dirty="0" smtClean="0"/>
              <a:t>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style>
          <a:lnRef idx="3">
            <a:schemeClr val="lt1"/>
          </a:lnRef>
          <a:fillRef idx="1">
            <a:schemeClr val="accent3"/>
          </a:fillRef>
          <a:effectRef idx="1">
            <a:schemeClr val="accent3"/>
          </a:effectRef>
          <a:fontRef idx="minor">
            <a:schemeClr val="lt1"/>
          </a:fontRef>
        </p:style>
        <p:txBody>
          <a:bodyPr/>
          <a:lstStyle/>
          <a:p>
            <a:r>
              <a:rPr lang="en-US" sz="3600" b="1" dirty="0" smtClean="0">
                <a:solidFill>
                  <a:schemeClr val="bg1"/>
                </a:solidFill>
              </a:rPr>
              <a:t>WHERE DO WE GO FROM HERE?</a:t>
            </a:r>
            <a:br>
              <a:rPr lang="en-US" sz="3600" b="1" dirty="0" smtClean="0">
                <a:solidFill>
                  <a:schemeClr val="bg1"/>
                </a:solidFill>
              </a:rPr>
            </a:br>
            <a:endParaRPr lang="en-US" sz="1800" b="1" dirty="0">
              <a:solidFill>
                <a:schemeClr val="bg1"/>
              </a:solidFill>
            </a:endParaRPr>
          </a:p>
        </p:txBody>
      </p:sp>
      <p:sp>
        <p:nvSpPr>
          <p:cNvPr id="3" name="Footer Placeholder 2"/>
          <p:cNvSpPr>
            <a:spLocks noGrp="1"/>
          </p:cNvSpPr>
          <p:nvPr>
            <p:ph type="ftr" sz="quarter" idx="11"/>
          </p:nvPr>
        </p:nvSpPr>
        <p:spPr/>
        <p:txBody>
          <a:bodyPr/>
          <a:lstStyle/>
          <a:p>
            <a:pPr>
              <a:defRPr/>
            </a:pPr>
            <a:r>
              <a:rPr lang="en-US" smtClean="0"/>
              <a:t>saran/ukm/malaysia</a:t>
            </a:r>
            <a:endParaRPr lang="en-US"/>
          </a:p>
        </p:txBody>
      </p:sp>
      <p:sp>
        <p:nvSpPr>
          <p:cNvPr id="4" name="Content Placeholder 3"/>
          <p:cNvSpPr>
            <a:spLocks noGrp="1"/>
          </p:cNvSpPr>
          <p:nvPr>
            <p:ph sz="quarter" idx="1"/>
          </p:nvPr>
        </p:nvSpPr>
        <p:spPr/>
        <p:txBody>
          <a:bodyPr/>
          <a:lstStyle/>
          <a:p>
            <a:pPr>
              <a:lnSpc>
                <a:spcPct val="90000"/>
              </a:lnSpc>
            </a:pPr>
            <a:r>
              <a:rPr lang="en-US" sz="2400" dirty="0" smtClean="0"/>
              <a:t>Politicians do not read academic papers</a:t>
            </a:r>
          </a:p>
          <a:p>
            <a:pPr algn="just">
              <a:lnSpc>
                <a:spcPct val="90000"/>
              </a:lnSpc>
              <a:buFontTx/>
              <a:buNone/>
            </a:pPr>
            <a:r>
              <a:rPr lang="en-US" sz="2400" dirty="0" smtClean="0"/>
              <a:t>	Awareness-building through mainstream media</a:t>
            </a:r>
          </a:p>
          <a:p>
            <a:pPr algn="just">
              <a:lnSpc>
                <a:spcPct val="90000"/>
              </a:lnSpc>
              <a:buFontTx/>
              <a:buNone/>
            </a:pPr>
            <a:endParaRPr lang="en-US" sz="2400" dirty="0" smtClean="0"/>
          </a:p>
          <a:p>
            <a:pPr algn="just">
              <a:lnSpc>
                <a:spcPct val="90000"/>
              </a:lnSpc>
            </a:pPr>
            <a:r>
              <a:rPr lang="en-US" sz="2400" dirty="0" smtClean="0"/>
              <a:t>Political support – dominant ethnic group</a:t>
            </a:r>
          </a:p>
          <a:p>
            <a:pPr algn="just">
              <a:lnSpc>
                <a:spcPct val="90000"/>
              </a:lnSpc>
              <a:buFontTx/>
              <a:buNone/>
            </a:pPr>
            <a:endParaRPr lang="en-US" sz="2400" dirty="0" smtClean="0"/>
          </a:p>
          <a:p>
            <a:pPr algn="just">
              <a:lnSpc>
                <a:spcPct val="90000"/>
              </a:lnSpc>
            </a:pPr>
            <a:r>
              <a:rPr lang="en-US" sz="2400" dirty="0" smtClean="0"/>
              <a:t>Resort to international charters and documents and seminars to draw higher-level attention to this issue</a:t>
            </a:r>
          </a:p>
          <a:p>
            <a:pPr algn="r">
              <a:lnSpc>
                <a:spcPct val="90000"/>
              </a:lnSpc>
              <a:buFontTx/>
              <a:buNone/>
            </a:pPr>
            <a:r>
              <a:rPr lang="en-US" sz="2400" dirty="0" smtClean="0"/>
              <a:t>		</a:t>
            </a:r>
          </a:p>
          <a:p>
            <a:pPr algn="r">
              <a:lnSpc>
                <a:spcPct val="90000"/>
              </a:lnSpc>
              <a:buFontTx/>
              <a:buNone/>
            </a:pPr>
            <a:r>
              <a:rPr lang="en-US" sz="1800" dirty="0" smtClean="0"/>
              <a:t>(personal communication with Prof. </a:t>
            </a:r>
            <a:r>
              <a:rPr lang="en-US" sz="1800" dirty="0" err="1" smtClean="0"/>
              <a:t>Gudmunder</a:t>
            </a:r>
            <a:r>
              <a:rPr lang="en-US" sz="1800" dirty="0" smtClean="0"/>
              <a:t> </a:t>
            </a:r>
            <a:r>
              <a:rPr lang="en-US" sz="1800" dirty="0" err="1" smtClean="0"/>
              <a:t>Alfredsson</a:t>
            </a:r>
            <a:r>
              <a:rPr lang="en-US" sz="1800" dirty="0" smtClean="0"/>
              <a:t>,  </a:t>
            </a:r>
          </a:p>
          <a:p>
            <a:pPr algn="r">
              <a:lnSpc>
                <a:spcPct val="90000"/>
              </a:lnSpc>
              <a:buFontTx/>
              <a:buNone/>
            </a:pPr>
            <a:r>
              <a:rPr lang="en-US" sz="1800" dirty="0" smtClean="0"/>
              <a:t>Director of </a:t>
            </a:r>
            <a:r>
              <a:rPr lang="en-US" sz="1800" dirty="0" err="1" smtClean="0"/>
              <a:t>Raoul</a:t>
            </a:r>
            <a:r>
              <a:rPr lang="en-US" sz="1800" dirty="0" smtClean="0"/>
              <a:t> Wallenberg Institute and</a:t>
            </a:r>
          </a:p>
          <a:p>
            <a:pPr algn="r">
              <a:lnSpc>
                <a:spcPct val="90000"/>
              </a:lnSpc>
              <a:buFontTx/>
              <a:buNone/>
            </a:pPr>
            <a:r>
              <a:rPr lang="en-US" sz="1800" dirty="0" smtClean="0"/>
              <a:t>an expert in human rights and humanitarian law)</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228600"/>
            <a:ext cx="8686800" cy="1295400"/>
          </a:xfrm>
          <a:prstGeom prst="rect">
            <a:avLst/>
          </a:prstGeom>
          <a:gradFill>
            <a:gsLst>
              <a:gs pos="45000">
                <a:schemeClr val="accent3">
                  <a:shade val="51000"/>
                  <a:satMod val="130000"/>
                  <a:alpha val="45000"/>
                </a:schemeClr>
              </a:gs>
              <a:gs pos="80000">
                <a:schemeClr val="accent3">
                  <a:shade val="93000"/>
                  <a:satMod val="130000"/>
                </a:schemeClr>
              </a:gs>
              <a:gs pos="100000">
                <a:schemeClr val="accent3">
                  <a:shade val="94000"/>
                  <a:satMod val="135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pic>
        <p:nvPicPr>
          <p:cNvPr id="23554" name="Picture 2" descr="http://farm4.static.flickr.com/3149/3110471290_de532eaa3e.jpg?v=0"/>
          <p:cNvPicPr>
            <a:picLocks noChangeAspect="1" noChangeArrowheads="1"/>
          </p:cNvPicPr>
          <p:nvPr/>
        </p:nvPicPr>
        <p:blipFill>
          <a:blip r:embed="rId2">
            <a:lum bright="1000" contrast="18000"/>
          </a:blip>
          <a:srcRect/>
          <a:stretch>
            <a:fillRect/>
          </a:stretch>
        </p:blipFill>
        <p:spPr bwMode="auto">
          <a:xfrm>
            <a:off x="0" y="4424515"/>
            <a:ext cx="3352800" cy="2433483"/>
          </a:xfrm>
          <a:prstGeom prst="ellipse">
            <a:avLst/>
          </a:prstGeom>
          <a:ln>
            <a:noFill/>
          </a:ln>
          <a:effectLst>
            <a:softEdge rad="635000"/>
          </a:effectLst>
        </p:spPr>
      </p:pic>
      <p:graphicFrame>
        <p:nvGraphicFramePr>
          <p:cNvPr id="4" name="Diagram 3"/>
          <p:cNvGraphicFramePr/>
          <p:nvPr/>
        </p:nvGraphicFramePr>
        <p:xfrm>
          <a:off x="381000" y="1752600"/>
          <a:ext cx="84582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4273" name="Rectangle 1"/>
          <p:cNvSpPr>
            <a:spLocks noChangeArrowheads="1"/>
          </p:cNvSpPr>
          <p:nvPr/>
        </p:nvSpPr>
        <p:spPr bwMode="auto">
          <a:xfrm>
            <a:off x="762000" y="304800"/>
            <a:ext cx="7696200" cy="1077218"/>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tabLst>
                <a:tab pos="5257800" algn="l"/>
              </a:tabLst>
            </a:pPr>
            <a:r>
              <a:rPr kumimoji="0" lang="en-US" sz="3200" b="1" i="0" u="none" strike="noStrike" cap="none" normalizeH="0" baseline="0" dirty="0" smtClean="0">
                <a:ln>
                  <a:noFill/>
                </a:ln>
                <a:solidFill>
                  <a:schemeClr val="bg1"/>
                </a:solidFill>
                <a:effectLst/>
                <a:latin typeface="+mj-lt"/>
                <a:ea typeface="Times New Roman" pitchFamily="18" charset="0"/>
                <a:cs typeface="Times New Roman" pitchFamily="18" charset="0"/>
              </a:rPr>
              <a:t>The main challenge for multi-ethnic nations </a:t>
            </a:r>
            <a:endParaRPr kumimoji="0" lang="en-US" sz="4400" b="0" i="0" u="none" strike="noStrike" cap="none" normalizeH="0" baseline="0" dirty="0" smtClean="0">
              <a:ln>
                <a:noFill/>
              </a:ln>
              <a:solidFill>
                <a:schemeClr val="bg1"/>
              </a:solidFill>
              <a:effectLst/>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pPr>
              <a:defRPr/>
            </a:pPr>
            <a:r>
              <a:rPr lang="en-US" smtClean="0"/>
              <a:t>saran/ukm/malaysia</a:t>
            </a:r>
            <a:endParaRPr lang="en-US"/>
          </a:p>
        </p:txBody>
      </p:sp>
      <p:sp>
        <p:nvSpPr>
          <p:cNvPr id="4" name="Content Placeholder 3"/>
          <p:cNvSpPr>
            <a:spLocks noGrp="1"/>
          </p:cNvSpPr>
          <p:nvPr>
            <p:ph sz="quarter" idx="1"/>
          </p:nvPr>
        </p:nvSpPr>
        <p:spPr/>
        <p:txBody>
          <a:bodyPr/>
          <a:lstStyle/>
          <a:p>
            <a:r>
              <a:rPr lang="en-US" dirty="0" smtClean="0"/>
              <a:t> </a:t>
            </a:r>
            <a:r>
              <a:rPr lang="en-US" sz="2800" dirty="0" smtClean="0"/>
              <a:t>“the greater the institutional capacity revealed by the political community to handle such divisions through pluralistic coordination, the greater the prospects of </a:t>
            </a:r>
            <a:r>
              <a:rPr lang="en-US" sz="2800" dirty="0" smtClean="0"/>
              <a:t>(</a:t>
            </a:r>
            <a:r>
              <a:rPr lang="en-US" sz="2800" i="1" dirty="0" smtClean="0"/>
              <a:t>stable and secure</a:t>
            </a:r>
            <a:r>
              <a:rPr lang="en-US" sz="2800" dirty="0" smtClean="0"/>
              <a:t>) national </a:t>
            </a:r>
            <a:r>
              <a:rPr lang="en-US" sz="2800" dirty="0" smtClean="0"/>
              <a:t>development in the long run</a:t>
            </a:r>
            <a:r>
              <a:rPr lang="en-US" sz="2800" dirty="0" smtClean="0"/>
              <a:t>.” 		</a:t>
            </a:r>
          </a:p>
          <a:p>
            <a:pPr>
              <a:buNone/>
            </a:pPr>
            <a:r>
              <a:rPr lang="en-US" sz="2800" dirty="0" smtClean="0"/>
              <a:t>	</a:t>
            </a:r>
            <a:r>
              <a:rPr lang="en-US" sz="2800" dirty="0" smtClean="0"/>
              <a:t>					(</a:t>
            </a:r>
            <a:r>
              <a:rPr lang="en-US" sz="2800" dirty="0" smtClean="0"/>
              <a:t>Das Gupta, 1968:  24)</a:t>
            </a:r>
          </a:p>
          <a:p>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bwMode="auto">
          <a:xfrm>
            <a:off x="533400" y="1295400"/>
            <a:ext cx="8153400" cy="4419600"/>
          </a:xfrm>
          <a:prstGeom prst="horizontalScroll">
            <a:avLst>
              <a:gd name="adj" fmla="val 13517"/>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normalizeH="0" baseline="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charset="0"/>
            </a:endParaRPr>
          </a:p>
        </p:txBody>
      </p:sp>
      <p:pic>
        <p:nvPicPr>
          <p:cNvPr id="23554" name="Picture 2" descr="http://farm4.static.flickr.com/3149/3110471290_de532eaa3e.jpg?v=0"/>
          <p:cNvPicPr>
            <a:picLocks noChangeAspect="1" noChangeArrowheads="1"/>
          </p:cNvPicPr>
          <p:nvPr/>
        </p:nvPicPr>
        <p:blipFill>
          <a:blip r:embed="rId2">
            <a:lum bright="1000" contrast="18000"/>
          </a:blip>
          <a:srcRect/>
          <a:stretch>
            <a:fillRect/>
          </a:stretch>
        </p:blipFill>
        <p:spPr bwMode="auto">
          <a:xfrm>
            <a:off x="0" y="4424515"/>
            <a:ext cx="3352800" cy="2433483"/>
          </a:xfrm>
          <a:prstGeom prst="ellipse">
            <a:avLst/>
          </a:prstGeom>
          <a:ln>
            <a:noFill/>
          </a:ln>
          <a:effectLst>
            <a:softEdge rad="635000"/>
          </a:effectLst>
        </p:spPr>
      </p:pic>
      <p:sp>
        <p:nvSpPr>
          <p:cNvPr id="37889" name="Rectangle 1"/>
          <p:cNvSpPr>
            <a:spLocks noChangeArrowheads="1"/>
          </p:cNvSpPr>
          <p:nvPr/>
        </p:nvSpPr>
        <p:spPr bwMode="auto">
          <a:xfrm>
            <a:off x="1295400" y="2209800"/>
            <a:ext cx="70866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endParaRPr kumimoji="0" lang="en-US" sz="2000" b="1" i="0" u="none" strike="noStrike" cap="none" normalizeH="0" baseline="0" dirty="0" smtClean="0">
              <a:ln>
                <a:noFill/>
              </a:ln>
              <a:solidFill>
                <a:srgbClr val="FFFF00"/>
              </a:solidFill>
              <a:effectLst/>
              <a:latin typeface="+mn-lt"/>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r>
              <a:rPr kumimoji="0" lang="en-US" sz="2400" b="1" i="0" u="none" strike="noStrike" cap="none" normalizeH="0" baseline="0" dirty="0" smtClean="0">
                <a:ln>
                  <a:noFill/>
                </a:ln>
                <a:solidFill>
                  <a:schemeClr val="bg1"/>
                </a:solidFill>
                <a:effectLst/>
                <a:latin typeface="+mn-lt"/>
                <a:ea typeface="Times New Roman" pitchFamily="18" charset="0"/>
                <a:cs typeface="Times New Roman" pitchFamily="18" charset="0"/>
              </a:rPr>
              <a:t>“a community of people who feel that they belong together in the double sense that they share deeply significant elements of a common heritage and that they have a common destiny for the future.  </a:t>
            </a:r>
            <a:endParaRPr kumimoji="0" lang="en-US" sz="2000" b="1" i="0" u="none" strike="noStrike" cap="none" normalizeH="0" baseline="0" dirty="0" smtClean="0">
              <a:ln>
                <a:noFill/>
              </a:ln>
              <a:solidFill>
                <a:schemeClr val="bg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endParaRPr kumimoji="0" lang="en-US" sz="3200" b="0" i="0" u="none" strike="noStrike" cap="none" normalizeH="0" baseline="0" dirty="0" smtClean="0">
              <a:ln>
                <a:noFill/>
              </a:ln>
              <a:solidFill>
                <a:schemeClr val="tx1"/>
              </a:solidFill>
              <a:effectLst/>
              <a:latin typeface="+mn-lt"/>
            </a:endParaRPr>
          </a:p>
        </p:txBody>
      </p:sp>
      <p:sp>
        <p:nvSpPr>
          <p:cNvPr id="37890" name="Rectangle 2"/>
          <p:cNvSpPr>
            <a:spLocks noChangeArrowheads="1"/>
          </p:cNvSpPr>
          <p:nvPr/>
        </p:nvSpPr>
        <p:spPr bwMode="auto">
          <a:xfrm>
            <a:off x="76200" y="355937"/>
            <a:ext cx="85344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2060"/>
                </a:solidFill>
                <a:effectLst/>
                <a:latin typeface="+mj-lt"/>
                <a:ea typeface="Times New Roman" pitchFamily="18" charset="0"/>
                <a:cs typeface="Times New Roman" pitchFamily="18" charset="0"/>
              </a:rPr>
              <a:t>Rupert Emerson in his seminal work “From Empire to Nation” (1960: 95) draws in the </a:t>
            </a:r>
            <a:r>
              <a:rPr kumimoji="0" lang="en-US" sz="2000" b="1" i="0" u="none" strike="noStrike" cap="none" normalizeH="0" baseline="0" dirty="0" err="1" smtClean="0">
                <a:ln>
                  <a:noFill/>
                </a:ln>
                <a:solidFill>
                  <a:srgbClr val="002060"/>
                </a:solidFill>
                <a:effectLst/>
                <a:latin typeface="+mj-lt"/>
                <a:ea typeface="Times New Roman" pitchFamily="18" charset="0"/>
                <a:cs typeface="Times New Roman" pitchFamily="18" charset="0"/>
              </a:rPr>
              <a:t>sociocultural</a:t>
            </a:r>
            <a:r>
              <a:rPr kumimoji="0" lang="en-US" sz="2000" b="1" i="0" u="none" strike="noStrike" cap="none" normalizeH="0" baseline="0" dirty="0" smtClean="0">
                <a:ln>
                  <a:noFill/>
                </a:ln>
                <a:solidFill>
                  <a:srgbClr val="002060"/>
                </a:solidFill>
                <a:effectLst/>
                <a:latin typeface="+mj-lt"/>
                <a:ea typeface="Times New Roman" pitchFamily="18" charset="0"/>
                <a:cs typeface="Times New Roman" pitchFamily="18" charset="0"/>
              </a:rPr>
              <a:t> authenticity as a defining factor in his definition of a nation  </a:t>
            </a:r>
            <a:endParaRPr kumimoji="0" lang="en-US" sz="3200" b="1" i="0" u="none" strike="noStrike" cap="none" normalizeH="0" baseline="0" dirty="0" smtClean="0">
              <a:ln>
                <a:noFill/>
              </a:ln>
              <a:solidFill>
                <a:srgbClr val="002060"/>
              </a:solidFill>
              <a:effectLst/>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farm4.static.flickr.com/3149/3110471290_de532eaa3e.jpg?v=0"/>
          <p:cNvPicPr>
            <a:picLocks noChangeAspect="1" noChangeArrowheads="1"/>
          </p:cNvPicPr>
          <p:nvPr/>
        </p:nvPicPr>
        <p:blipFill>
          <a:blip r:embed="rId2">
            <a:lum bright="1000" contrast="18000"/>
          </a:blip>
          <a:srcRect/>
          <a:stretch>
            <a:fillRect/>
          </a:stretch>
        </p:blipFill>
        <p:spPr bwMode="auto">
          <a:xfrm>
            <a:off x="0" y="3962400"/>
            <a:ext cx="3352800" cy="2433483"/>
          </a:xfrm>
          <a:prstGeom prst="ellipse">
            <a:avLst/>
          </a:prstGeom>
          <a:ln>
            <a:noFill/>
          </a:ln>
          <a:effectLst>
            <a:softEdge rad="635000"/>
          </a:effectLst>
        </p:spPr>
      </p:pic>
      <p:sp>
        <p:nvSpPr>
          <p:cNvPr id="38913" name="Rectangle 1"/>
          <p:cNvSpPr>
            <a:spLocks noChangeArrowheads="1"/>
          </p:cNvSpPr>
          <p:nvPr/>
        </p:nvSpPr>
        <p:spPr bwMode="auto">
          <a:xfrm>
            <a:off x="609600" y="838200"/>
            <a:ext cx="7924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400" b="1" dirty="0">
                <a:solidFill>
                  <a:srgbClr val="002060"/>
                </a:solidFill>
                <a:latin typeface="+mj-lt"/>
              </a:rPr>
              <a:t>“ … we cannot understand nations and nationalism simply as an ideology or form of politics, but must treat them as cultural phenomena as well.  That is to say, nationalism, the ideology and movement, must be closely related to national identity, a multidimensional concept, and extended to include a specific language, sentiments and symbolism.”  (Smith, 1991:  vii) </a:t>
            </a:r>
          </a:p>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endParaRPr kumimoji="0" lang="en-US" sz="2400" b="0" i="0" u="none" strike="noStrike" cap="none" normalizeH="0" baseline="0" dirty="0" smtClean="0">
              <a:ln>
                <a:noFill/>
              </a:ln>
              <a:solidFill>
                <a:srgbClr val="002060"/>
              </a:solidFill>
              <a:effectLst/>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farm4.static.flickr.com/3149/3110471290_de532eaa3e.jpg?v=0"/>
          <p:cNvPicPr>
            <a:picLocks noChangeAspect="1" noChangeArrowheads="1"/>
          </p:cNvPicPr>
          <p:nvPr/>
        </p:nvPicPr>
        <p:blipFill>
          <a:blip r:embed="rId2">
            <a:lum bright="1000" contrast="18000"/>
          </a:blip>
          <a:srcRect/>
          <a:stretch>
            <a:fillRect/>
          </a:stretch>
        </p:blipFill>
        <p:spPr bwMode="auto">
          <a:xfrm>
            <a:off x="0" y="4424515"/>
            <a:ext cx="3352800" cy="2433483"/>
          </a:xfrm>
          <a:prstGeom prst="ellipse">
            <a:avLst/>
          </a:prstGeom>
          <a:ln>
            <a:noFill/>
          </a:ln>
          <a:effectLst>
            <a:softEdge rad="635000"/>
          </a:effectLst>
        </p:spPr>
      </p:pic>
      <p:sp>
        <p:nvSpPr>
          <p:cNvPr id="38913" name="Rectangle 1"/>
          <p:cNvSpPr>
            <a:spLocks noChangeArrowheads="1"/>
          </p:cNvSpPr>
          <p:nvPr/>
        </p:nvSpPr>
        <p:spPr bwMode="auto">
          <a:xfrm>
            <a:off x="533400" y="1295400"/>
            <a:ext cx="79248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fr-FR" sz="2400" b="1" dirty="0">
                <a:solidFill>
                  <a:srgbClr val="002060"/>
                </a:solidFill>
                <a:latin typeface="+mj-lt"/>
                <a:cs typeface="Arial" pitchFamily="34" charset="0"/>
              </a:rPr>
              <a:t> </a:t>
            </a:r>
            <a:endParaRPr lang="en-US" sz="2400" b="1" dirty="0">
              <a:solidFill>
                <a:srgbClr val="002060"/>
              </a:solidFill>
              <a:latin typeface="+mj-lt"/>
              <a:cs typeface="Arial" pitchFamily="34" charset="0"/>
            </a:endParaRPr>
          </a:p>
          <a:p>
            <a:pPr algn="just"/>
            <a:r>
              <a:rPr lang="en-US" sz="2400" b="1" dirty="0">
                <a:solidFill>
                  <a:srgbClr val="002060"/>
                </a:solidFill>
                <a:latin typeface="+mj-lt"/>
                <a:cs typeface="Arial" pitchFamily="34" charset="0"/>
              </a:rPr>
              <a:t>“A particularly important point in the politics of recognition or equal worth is the suggestion that ontological differences stemming from culture and religion are often deeply incompatible, especially when survival of a culture or religious formation is at stake.”   </a:t>
            </a:r>
            <a:endParaRPr lang="en-US" sz="2400" b="1" dirty="0" smtClean="0">
              <a:solidFill>
                <a:srgbClr val="002060"/>
              </a:solidFill>
              <a:latin typeface="+mj-lt"/>
              <a:cs typeface="Arial" pitchFamily="34" charset="0"/>
            </a:endParaRPr>
          </a:p>
          <a:p>
            <a:pPr algn="just"/>
            <a:r>
              <a:rPr lang="en-US" sz="2400" b="1" dirty="0" smtClean="0">
                <a:solidFill>
                  <a:srgbClr val="002060"/>
                </a:solidFill>
                <a:latin typeface="+mj-lt"/>
                <a:cs typeface="Arial" pitchFamily="34" charset="0"/>
              </a:rPr>
              <a:t>			(</a:t>
            </a:r>
            <a:r>
              <a:rPr lang="en-US" sz="2400" b="1" dirty="0" err="1">
                <a:solidFill>
                  <a:srgbClr val="002060"/>
                </a:solidFill>
                <a:latin typeface="+mj-lt"/>
                <a:cs typeface="Arial" pitchFamily="34" charset="0"/>
              </a:rPr>
              <a:t>Saravanamuttu</a:t>
            </a:r>
            <a:r>
              <a:rPr lang="en-US" sz="2400" b="1" dirty="0">
                <a:solidFill>
                  <a:srgbClr val="002060"/>
                </a:solidFill>
                <a:latin typeface="+mj-lt"/>
                <a:cs typeface="Arial" pitchFamily="34" charset="0"/>
              </a:rPr>
              <a:t>, 2004:  107) </a:t>
            </a:r>
          </a:p>
          <a:p>
            <a:r>
              <a:rPr lang="fr-FR" sz="2400" dirty="0"/>
              <a:t> </a:t>
            </a:r>
            <a:endParaRPr lang="en-US" sz="2400" dirty="0"/>
          </a:p>
          <a:p>
            <a:pPr algn="just"/>
            <a:endParaRPr lang="en-US" sz="2400" dirty="0"/>
          </a:p>
          <a:p>
            <a:r>
              <a:rPr lang="fr-FR" sz="2400" dirty="0"/>
              <a:t> </a:t>
            </a:r>
            <a:endParaRPr lang="en-US" sz="2400" dirty="0"/>
          </a:p>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endParaRPr kumimoji="0" lang="en-US" sz="2400" b="0" i="0" u="none" strike="noStrike" cap="none" normalizeH="0" baseline="0" dirty="0" smtClean="0">
              <a:ln>
                <a:noFill/>
              </a:ln>
              <a:solidFill>
                <a:srgbClr val="002060"/>
              </a:solidFill>
              <a:effectLst/>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saran/ukm/malaysia</a:t>
            </a:r>
            <a:endParaRPr lang="en-US"/>
          </a:p>
        </p:txBody>
      </p:sp>
      <p:sp>
        <p:nvSpPr>
          <p:cNvPr id="5" name="Rectangle 4"/>
          <p:cNvSpPr/>
          <p:nvPr/>
        </p:nvSpPr>
        <p:spPr>
          <a:xfrm>
            <a:off x="762000" y="990600"/>
            <a:ext cx="7772400" cy="3539430"/>
          </a:xfrm>
          <a:prstGeom prst="rect">
            <a:avLst/>
          </a:prstGeom>
        </p:spPr>
        <p:txBody>
          <a:bodyPr wrap="square">
            <a:spAutoFit/>
          </a:bodyPr>
          <a:lstStyle/>
          <a:p>
            <a:pPr>
              <a:spcBef>
                <a:spcPct val="30000"/>
              </a:spcBef>
              <a:defRPr/>
            </a:pPr>
            <a:r>
              <a:rPr lang="en-US" sz="3200" dirty="0" smtClean="0">
                <a:latin typeface="Times New Roman" pitchFamily="18" charset="0"/>
              </a:rPr>
              <a:t>It </a:t>
            </a:r>
            <a:r>
              <a:rPr lang="en-US" sz="3200" dirty="0" smtClean="0">
                <a:latin typeface="Times New Roman" pitchFamily="18" charset="0"/>
              </a:rPr>
              <a:t>is language that enables a person to be culturally ethnically rooted and yet to reach out communicatively at a national level - it provides the bridge between the “segmental attachment” and the “civil ties of the nation.” (Das Gupta, 1968: 19).  </a:t>
            </a:r>
          </a:p>
          <a:p>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Rectangle 2"/>
          <p:cNvSpPr/>
          <p:nvPr/>
        </p:nvSpPr>
        <p:spPr>
          <a:xfrm>
            <a:off x="914400" y="838201"/>
            <a:ext cx="7010400" cy="6217087"/>
          </a:xfrm>
          <a:prstGeom prst="rect">
            <a:avLst/>
          </a:prstGeom>
        </p:spPr>
        <p:txBody>
          <a:bodyPr wrap="square">
            <a:spAutoFit/>
          </a:bodyPr>
          <a:lstStyle/>
          <a:p>
            <a:r>
              <a:rPr lang="en-US" sz="2800" b="1" dirty="0" smtClean="0"/>
              <a:t>The post-independence period</a:t>
            </a:r>
          </a:p>
          <a:p>
            <a:endParaRPr lang="en-US" dirty="0" smtClean="0"/>
          </a:p>
          <a:p>
            <a:r>
              <a:rPr lang="en-US" sz="2400" dirty="0" err="1" smtClean="0"/>
              <a:t>Bahasa</a:t>
            </a:r>
            <a:r>
              <a:rPr lang="en-US" sz="2400" dirty="0" smtClean="0"/>
              <a:t> Malaysia instituted </a:t>
            </a:r>
            <a:r>
              <a:rPr lang="en-US" sz="2400" dirty="0" smtClean="0"/>
              <a:t>as the national language of the nation.  </a:t>
            </a:r>
            <a:endParaRPr lang="en-US" sz="2400" dirty="0" smtClean="0"/>
          </a:p>
          <a:p>
            <a:r>
              <a:rPr lang="en-US" sz="2400" dirty="0" smtClean="0"/>
              <a:t>This enabled it to replace English as </a:t>
            </a:r>
            <a:r>
              <a:rPr lang="en-US" sz="2400" dirty="0" smtClean="0"/>
              <a:t>the language of education and the language of administration.</a:t>
            </a:r>
          </a:p>
          <a:p>
            <a:endParaRPr lang="en-US" dirty="0" smtClean="0"/>
          </a:p>
          <a:p>
            <a:endParaRPr lang="en-US" dirty="0" smtClean="0"/>
          </a:p>
          <a:p>
            <a:r>
              <a:rPr lang="en-US" sz="2800" b="1" dirty="0" smtClean="0"/>
              <a:t>After </a:t>
            </a:r>
            <a:r>
              <a:rPr lang="en-US" sz="2800" b="1" dirty="0" smtClean="0"/>
              <a:t>30 years: </a:t>
            </a:r>
            <a:r>
              <a:rPr lang="en-US" sz="2800" dirty="0" smtClean="0"/>
              <a:t> </a:t>
            </a:r>
            <a:endParaRPr lang="en-US" sz="2800" dirty="0" smtClean="0"/>
          </a:p>
          <a:p>
            <a:endParaRPr lang="en-US" dirty="0" smtClean="0"/>
          </a:p>
          <a:p>
            <a:r>
              <a:rPr lang="en-US" sz="2400" dirty="0" smtClean="0"/>
              <a:t>Malaysia </a:t>
            </a:r>
            <a:r>
              <a:rPr lang="en-US" sz="2400" dirty="0" smtClean="0"/>
              <a:t>faced the challenges of </a:t>
            </a:r>
            <a:r>
              <a:rPr lang="en-US" sz="2400" dirty="0" err="1" smtClean="0"/>
              <a:t>interntionalization</a:t>
            </a:r>
            <a:r>
              <a:rPr lang="en-US" sz="2400" dirty="0" smtClean="0"/>
              <a:t> by re-instituting English as the language of instruction for </a:t>
            </a:r>
            <a:r>
              <a:rPr lang="en-US" sz="2400" dirty="0" err="1" smtClean="0"/>
              <a:t>maths</a:t>
            </a:r>
            <a:r>
              <a:rPr lang="en-US" sz="2400" dirty="0" smtClean="0"/>
              <a:t> and science and in universities, for science and technology disciplines.</a:t>
            </a:r>
          </a:p>
          <a:p>
            <a:endParaRPr lang="en-US" dirty="0" smtClean="0"/>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saran/ukm/malaysia</a:t>
            </a:r>
            <a:endParaRPr lang="en-US"/>
          </a:p>
        </p:txBody>
      </p:sp>
      <p:sp>
        <p:nvSpPr>
          <p:cNvPr id="3" name="Rectangle 2"/>
          <p:cNvSpPr/>
          <p:nvPr/>
        </p:nvSpPr>
        <p:spPr>
          <a:xfrm>
            <a:off x="457200" y="762000"/>
            <a:ext cx="8229599" cy="3847207"/>
          </a:xfrm>
          <a:prstGeom prst="rect">
            <a:avLst/>
          </a:prstGeom>
        </p:spPr>
        <p:txBody>
          <a:bodyPr wrap="square">
            <a:spAutoFit/>
          </a:bodyPr>
          <a:lstStyle/>
          <a:p>
            <a:pPr algn="ctr"/>
            <a:r>
              <a:rPr lang="en-US" sz="3200" b="1" dirty="0" err="1" smtClean="0">
                <a:solidFill>
                  <a:srgbClr val="0070C0"/>
                </a:solidFill>
              </a:rPr>
              <a:t>Universiti</a:t>
            </a:r>
            <a:r>
              <a:rPr lang="en-US" sz="3200" b="1" dirty="0" smtClean="0">
                <a:solidFill>
                  <a:srgbClr val="0070C0"/>
                </a:solidFill>
              </a:rPr>
              <a:t> </a:t>
            </a:r>
            <a:r>
              <a:rPr lang="en-US" sz="3200" b="1" dirty="0" err="1" smtClean="0">
                <a:solidFill>
                  <a:srgbClr val="0070C0"/>
                </a:solidFill>
              </a:rPr>
              <a:t>Kebangsaan</a:t>
            </a:r>
            <a:r>
              <a:rPr lang="en-US" sz="3200" b="1" dirty="0" smtClean="0">
                <a:solidFill>
                  <a:srgbClr val="0070C0"/>
                </a:solidFill>
              </a:rPr>
              <a:t> </a:t>
            </a:r>
            <a:r>
              <a:rPr lang="en-US" sz="3200" b="1" dirty="0" smtClean="0">
                <a:solidFill>
                  <a:srgbClr val="0070C0"/>
                </a:solidFill>
              </a:rPr>
              <a:t>Malaysia</a:t>
            </a:r>
          </a:p>
          <a:p>
            <a:pPr algn="ctr"/>
            <a:r>
              <a:rPr lang="en-US" sz="3200" b="1" dirty="0" smtClean="0">
                <a:solidFill>
                  <a:srgbClr val="0070C0"/>
                </a:solidFill>
              </a:rPr>
              <a:t>i</a:t>
            </a:r>
            <a:r>
              <a:rPr lang="en-US" sz="3200" b="1" dirty="0" smtClean="0">
                <a:solidFill>
                  <a:srgbClr val="0070C0"/>
                </a:solidFill>
              </a:rPr>
              <a:t>n the face of </a:t>
            </a:r>
            <a:r>
              <a:rPr lang="en-US" sz="3200" b="1" dirty="0" err="1" smtClean="0">
                <a:solidFill>
                  <a:srgbClr val="0070C0"/>
                </a:solidFill>
              </a:rPr>
              <a:t>internationalisation</a:t>
            </a:r>
            <a:endParaRPr lang="en-US" sz="3200" b="1" dirty="0" smtClean="0">
              <a:solidFill>
                <a:srgbClr val="0070C0"/>
              </a:solidFill>
            </a:endParaRPr>
          </a:p>
          <a:p>
            <a:pPr algn="ctr"/>
            <a:endParaRPr lang="en-US" sz="2800" b="1" dirty="0" smtClean="0"/>
          </a:p>
          <a:p>
            <a:pPr algn="ctr"/>
            <a:endParaRPr lang="en-US" sz="2800" b="1" dirty="0" smtClean="0"/>
          </a:p>
          <a:p>
            <a:pPr algn="ctr"/>
            <a:r>
              <a:rPr lang="en-US" sz="3200" dirty="0" smtClean="0"/>
              <a:t>National icon in maintaining and sustaining the national identity through the national language</a:t>
            </a:r>
          </a:p>
          <a:p>
            <a:pPr algn="ctr"/>
            <a:endParaRPr lang="en-US"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edefined Process 4"/>
          <p:cNvSpPr/>
          <p:nvPr/>
        </p:nvSpPr>
        <p:spPr>
          <a:xfrm>
            <a:off x="0" y="0"/>
            <a:ext cx="9144000" cy="1295400"/>
          </a:xfrm>
          <a:prstGeom prst="flowChartPredefinedProcess">
            <a:avLst/>
          </a:prstGeom>
          <a:gradFill>
            <a:gsLst>
              <a:gs pos="53000">
                <a:schemeClr val="accent3">
                  <a:shade val="51000"/>
                  <a:satMod val="130000"/>
                </a:schemeClr>
              </a:gs>
              <a:gs pos="80000">
                <a:schemeClr val="accent3">
                  <a:shade val="93000"/>
                  <a:satMod val="130000"/>
                </a:schemeClr>
              </a:gs>
              <a:gs pos="100000">
                <a:schemeClr val="accent3">
                  <a:shade val="94000"/>
                  <a:satMod val="135000"/>
                </a:schemeClr>
              </a:gs>
            </a:gsLst>
            <a:lin ang="21594000" scaled="0"/>
          </a:gra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pic>
        <p:nvPicPr>
          <p:cNvPr id="23554" name="Picture 2" descr="http://farm4.static.flickr.com/3149/3110471290_de532eaa3e.jpg?v=0"/>
          <p:cNvPicPr>
            <a:picLocks noChangeAspect="1" noChangeArrowheads="1"/>
          </p:cNvPicPr>
          <p:nvPr/>
        </p:nvPicPr>
        <p:blipFill>
          <a:blip r:embed="rId2">
            <a:lum bright="1000" contrast="18000"/>
          </a:blip>
          <a:srcRect/>
          <a:stretch>
            <a:fillRect/>
          </a:stretch>
        </p:blipFill>
        <p:spPr bwMode="auto">
          <a:xfrm>
            <a:off x="0" y="4424515"/>
            <a:ext cx="3352800" cy="2433483"/>
          </a:xfrm>
          <a:prstGeom prst="ellipse">
            <a:avLst/>
          </a:prstGeom>
          <a:ln>
            <a:noFill/>
          </a:ln>
          <a:effectLst>
            <a:softEdge rad="635000"/>
          </a:effectLst>
        </p:spPr>
      </p:pic>
      <p:sp>
        <p:nvSpPr>
          <p:cNvPr id="38913" name="Rectangle 1"/>
          <p:cNvSpPr>
            <a:spLocks noChangeArrowheads="1"/>
          </p:cNvSpPr>
          <p:nvPr/>
        </p:nvSpPr>
        <p:spPr bwMode="auto">
          <a:xfrm>
            <a:off x="533400" y="1993880"/>
            <a:ext cx="7924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400" b="1" dirty="0">
                <a:solidFill>
                  <a:srgbClr val="002060"/>
                </a:solidFill>
                <a:latin typeface="+mj-lt"/>
              </a:rPr>
              <a:t>To belong to an ethnic group means possessing a common descent, cultural heritage, religion, language and a distinctive history and destiny and to feel a sense of collective uniqueness and solidarity.  (Smith, 1981: 66; Joseph, 2004: 162)</a:t>
            </a:r>
          </a:p>
          <a:p>
            <a:r>
              <a:rPr lang="en-US" sz="2400" dirty="0"/>
              <a:t> </a:t>
            </a:r>
          </a:p>
          <a:p>
            <a:r>
              <a:rPr lang="fr-FR" sz="2400" dirty="0"/>
              <a:t> </a:t>
            </a:r>
            <a:endParaRPr lang="en-US" sz="2400" dirty="0"/>
          </a:p>
          <a:p>
            <a:r>
              <a:rPr lang="fr-FR" sz="2400" dirty="0"/>
              <a:t> </a:t>
            </a:r>
            <a:endParaRPr lang="en-US" sz="2400" dirty="0"/>
          </a:p>
          <a:p>
            <a:pPr marL="0" marR="0" lvl="0" indent="0" algn="just" defTabSz="914400" rtl="0" eaLnBrk="0" fontAlgn="base" latinLnBrk="0" hangingPunct="0">
              <a:lnSpc>
                <a:spcPct val="100000"/>
              </a:lnSpc>
              <a:spcBef>
                <a:spcPct val="0"/>
              </a:spcBef>
              <a:spcAft>
                <a:spcPct val="0"/>
              </a:spcAft>
              <a:buClrTx/>
              <a:buSzTx/>
              <a:buFontTx/>
              <a:buNone/>
              <a:tabLst>
                <a:tab pos="5257800" algn="l"/>
              </a:tabLst>
            </a:pPr>
            <a:endParaRPr kumimoji="0" lang="en-US" sz="2400" b="0" i="0" u="none" strike="noStrike" cap="none" normalizeH="0" baseline="0" dirty="0" smtClean="0">
              <a:ln>
                <a:noFill/>
              </a:ln>
              <a:solidFill>
                <a:srgbClr val="002060"/>
              </a:solidFill>
              <a:effectLst/>
              <a:latin typeface="+mj-lt"/>
            </a:endParaRPr>
          </a:p>
        </p:txBody>
      </p:sp>
      <p:sp>
        <p:nvSpPr>
          <p:cNvPr id="56321" name="Rectangle 1"/>
          <p:cNvSpPr>
            <a:spLocks noChangeArrowheads="1"/>
          </p:cNvSpPr>
          <p:nvPr/>
        </p:nvSpPr>
        <p:spPr bwMode="auto">
          <a:xfrm>
            <a:off x="914400" y="304800"/>
            <a:ext cx="7086600" cy="830997"/>
          </a:xfrm>
          <a:prstGeom prst="rect">
            <a:avLst/>
          </a:prstGeom>
          <a:solidFill>
            <a:schemeClr val="accent3">
              <a:alpha val="48000"/>
            </a:schemeClr>
          </a:solidFill>
          <a:ln>
            <a:headEnd/>
            <a:tailEnd/>
          </a:ln>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j-lt"/>
                <a:ea typeface="Times New Roman" pitchFamily="18" charset="0"/>
                <a:cs typeface="Times New Roman" pitchFamily="18" charset="0"/>
              </a:rPr>
              <a:t>Ethnic Linguistic Identity – Pluralism                                 Or Divisiveness?</a:t>
            </a:r>
            <a:endParaRPr kumimoji="0" lang="en-US" sz="3600" b="0" i="0" u="none" strike="noStrike" cap="none" normalizeH="0" baseline="0" dirty="0" smtClean="0">
              <a:ln>
                <a:noFill/>
              </a:ln>
              <a:solidFill>
                <a:schemeClr val="bg1"/>
              </a:solidFill>
              <a:effectLst/>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1451</TotalTime>
  <Words>991</Words>
  <Application>Microsoft PowerPoint</Application>
  <PresentationFormat>On-screen Show (4:3)</PresentationFormat>
  <Paragraphs>123</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POLITICAL VIEWPOINT:   MAHATHIR AND MINORITY LANGUAGES </vt:lpstr>
      <vt:lpstr> MAHATHIR’S IDEOLOGY Support for Minority Languages will Negate the Development of a Collective National Identity  </vt:lpstr>
      <vt:lpstr>Slide 16</vt:lpstr>
      <vt:lpstr>Slide 17</vt:lpstr>
      <vt:lpstr>The Fruits of Community Labour </vt:lpstr>
      <vt:lpstr>WHERE DO WE GO FROM HERE? </vt:lpstr>
      <vt:lpstr>Slide 20</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OF PAPER:  MINORITY PUNJABI SIKH COMMUNITY AND ITS LANGUAGE</dc:title>
  <dc:creator>SARAN KAUR GILL</dc:creator>
  <cp:lastModifiedBy>Pusat Komputer</cp:lastModifiedBy>
  <cp:revision>224</cp:revision>
  <dcterms:created xsi:type="dcterms:W3CDTF">2006-02-28T21:28:12Z</dcterms:created>
  <dcterms:modified xsi:type="dcterms:W3CDTF">2009-05-04T06:33:29Z</dcterms:modified>
</cp:coreProperties>
</file>